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66" r:id="rId17"/>
    <p:sldId id="26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0BE97-6C1C-4D83-9949-5D7E15D98863}" v="4" dt="2021-03-18T08:32:24.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1255" autoAdjust="0"/>
  </p:normalViewPr>
  <p:slideViewPr>
    <p:cSldViewPr snapToGrid="0">
      <p:cViewPr varScale="1">
        <p:scale>
          <a:sx n="93" d="100"/>
          <a:sy n="93" d="100"/>
        </p:scale>
        <p:origin x="9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3145F-20D2-497D-AFC5-399D207BF80F}"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328C4C1A-2A51-4EA5-A69F-90DEC6A709B0}">
      <dgm:prSet custT="1"/>
      <dgm:spPr/>
      <dgm:t>
        <a:bodyPr/>
        <a:lstStyle/>
        <a:p>
          <a:r>
            <a:rPr lang="nl-NL" sz="2400" dirty="0"/>
            <a:t>Terugkoppeling vorige les (anatomie en fysiologie van het oog en het rode oog: opdracht)</a:t>
          </a:r>
          <a:endParaRPr lang="en-US" sz="2400" dirty="0"/>
        </a:p>
      </dgm:t>
    </dgm:pt>
    <dgm:pt modelId="{E4855600-44CF-40F5-8F5E-3B2CCACE8DD7}" type="parTrans" cxnId="{B672370D-F551-4BA4-B658-F6E1A79D41E7}">
      <dgm:prSet/>
      <dgm:spPr/>
      <dgm:t>
        <a:bodyPr/>
        <a:lstStyle/>
        <a:p>
          <a:endParaRPr lang="en-US"/>
        </a:p>
      </dgm:t>
    </dgm:pt>
    <dgm:pt modelId="{8FB4AD1C-245D-4760-A5C4-897A5A4B4F36}" type="sibTrans" cxnId="{B672370D-F551-4BA4-B658-F6E1A79D41E7}">
      <dgm:prSet/>
      <dgm:spPr/>
      <dgm:t>
        <a:bodyPr/>
        <a:lstStyle/>
        <a:p>
          <a:endParaRPr lang="en-US"/>
        </a:p>
      </dgm:t>
    </dgm:pt>
    <dgm:pt modelId="{DCA75A34-418E-4375-9013-13FABE62B795}">
      <dgm:prSet custT="1"/>
      <dgm:spPr/>
      <dgm:t>
        <a:bodyPr/>
        <a:lstStyle/>
        <a:p>
          <a:r>
            <a:rPr lang="nl-NL" sz="2400" dirty="0"/>
            <a:t>Theorie refractieafwijkingen en visusproblematiek</a:t>
          </a:r>
          <a:endParaRPr lang="en-US" sz="2400" dirty="0"/>
        </a:p>
      </dgm:t>
    </dgm:pt>
    <dgm:pt modelId="{7DE7E7A2-5134-430C-834C-46CEFAE18ACE}" type="parTrans" cxnId="{D7273F4D-A90C-4A4D-8806-52A58DCF93E2}">
      <dgm:prSet/>
      <dgm:spPr/>
      <dgm:t>
        <a:bodyPr/>
        <a:lstStyle/>
        <a:p>
          <a:endParaRPr lang="en-US"/>
        </a:p>
      </dgm:t>
    </dgm:pt>
    <dgm:pt modelId="{C582CB5D-5BE0-46FB-881F-77A5BE2A87D1}" type="sibTrans" cxnId="{D7273F4D-A90C-4A4D-8806-52A58DCF93E2}">
      <dgm:prSet/>
      <dgm:spPr/>
      <dgm:t>
        <a:bodyPr/>
        <a:lstStyle/>
        <a:p>
          <a:endParaRPr lang="en-US"/>
        </a:p>
      </dgm:t>
    </dgm:pt>
    <dgm:pt modelId="{95899342-7748-427E-A887-7FB80AD7D956}">
      <dgm:prSet custT="1"/>
      <dgm:spPr/>
      <dgm:t>
        <a:bodyPr/>
        <a:lstStyle/>
        <a:p>
          <a:r>
            <a:rPr lang="nl-NL" sz="2400" dirty="0"/>
            <a:t>Zelfstandig aan de slag met opdracht over het oog</a:t>
          </a:r>
          <a:endParaRPr lang="en-US" sz="2400" dirty="0"/>
        </a:p>
      </dgm:t>
    </dgm:pt>
    <dgm:pt modelId="{D63EC82A-FAB7-40D3-9BFC-A3B84EB1CF5D}" type="parTrans" cxnId="{BCF3A437-A187-470E-81A4-E6D9A33ADB9E}">
      <dgm:prSet/>
      <dgm:spPr/>
      <dgm:t>
        <a:bodyPr/>
        <a:lstStyle/>
        <a:p>
          <a:endParaRPr lang="en-US"/>
        </a:p>
      </dgm:t>
    </dgm:pt>
    <dgm:pt modelId="{D4D78C7A-EB6D-473C-B541-88218ADFD9E4}" type="sibTrans" cxnId="{BCF3A437-A187-470E-81A4-E6D9A33ADB9E}">
      <dgm:prSet/>
      <dgm:spPr/>
      <dgm:t>
        <a:bodyPr/>
        <a:lstStyle/>
        <a:p>
          <a:endParaRPr lang="en-US"/>
        </a:p>
      </dgm:t>
    </dgm:pt>
    <dgm:pt modelId="{1E3BF435-A8A9-4B80-9266-54E30B8EE986}" type="pres">
      <dgm:prSet presAssocID="{F203145F-20D2-497D-AFC5-399D207BF80F}" presName="vert0" presStyleCnt="0">
        <dgm:presLayoutVars>
          <dgm:dir/>
          <dgm:animOne val="branch"/>
          <dgm:animLvl val="lvl"/>
        </dgm:presLayoutVars>
      </dgm:prSet>
      <dgm:spPr/>
    </dgm:pt>
    <dgm:pt modelId="{1D7C9CFB-EA72-4812-BE63-BE8C896F94CD}" type="pres">
      <dgm:prSet presAssocID="{328C4C1A-2A51-4EA5-A69F-90DEC6A709B0}" presName="thickLine" presStyleLbl="alignNode1" presStyleIdx="0" presStyleCnt="3"/>
      <dgm:spPr/>
    </dgm:pt>
    <dgm:pt modelId="{2167EEDE-BD29-4202-A05B-E9BF6716B50E}" type="pres">
      <dgm:prSet presAssocID="{328C4C1A-2A51-4EA5-A69F-90DEC6A709B0}" presName="horz1" presStyleCnt="0"/>
      <dgm:spPr/>
    </dgm:pt>
    <dgm:pt modelId="{2CADBF3D-F20F-4519-8A67-4A06B759B3A4}" type="pres">
      <dgm:prSet presAssocID="{328C4C1A-2A51-4EA5-A69F-90DEC6A709B0}" presName="tx1" presStyleLbl="revTx" presStyleIdx="0" presStyleCnt="3"/>
      <dgm:spPr/>
    </dgm:pt>
    <dgm:pt modelId="{CBA9C96A-D04D-45C1-964C-626A89D46649}" type="pres">
      <dgm:prSet presAssocID="{328C4C1A-2A51-4EA5-A69F-90DEC6A709B0}" presName="vert1" presStyleCnt="0"/>
      <dgm:spPr/>
    </dgm:pt>
    <dgm:pt modelId="{B21C6E24-BDD1-4A56-803C-A47FD1D44768}" type="pres">
      <dgm:prSet presAssocID="{DCA75A34-418E-4375-9013-13FABE62B795}" presName="thickLine" presStyleLbl="alignNode1" presStyleIdx="1" presStyleCnt="3"/>
      <dgm:spPr/>
    </dgm:pt>
    <dgm:pt modelId="{A5D366EB-8C6C-4152-BC87-A9F0B6F31345}" type="pres">
      <dgm:prSet presAssocID="{DCA75A34-418E-4375-9013-13FABE62B795}" presName="horz1" presStyleCnt="0"/>
      <dgm:spPr/>
    </dgm:pt>
    <dgm:pt modelId="{7BC07DB4-C010-4FA4-9A89-A87946B4DC58}" type="pres">
      <dgm:prSet presAssocID="{DCA75A34-418E-4375-9013-13FABE62B795}" presName="tx1" presStyleLbl="revTx" presStyleIdx="1" presStyleCnt="3"/>
      <dgm:spPr/>
    </dgm:pt>
    <dgm:pt modelId="{97423433-E98C-4410-93FB-7B3220823164}" type="pres">
      <dgm:prSet presAssocID="{DCA75A34-418E-4375-9013-13FABE62B795}" presName="vert1" presStyleCnt="0"/>
      <dgm:spPr/>
    </dgm:pt>
    <dgm:pt modelId="{6D5AECD3-8587-4F68-8C10-2E947FB5C5B5}" type="pres">
      <dgm:prSet presAssocID="{95899342-7748-427E-A887-7FB80AD7D956}" presName="thickLine" presStyleLbl="alignNode1" presStyleIdx="2" presStyleCnt="3"/>
      <dgm:spPr/>
    </dgm:pt>
    <dgm:pt modelId="{D17D6C2D-576D-4C8D-9C90-4E441FCEA1E0}" type="pres">
      <dgm:prSet presAssocID="{95899342-7748-427E-A887-7FB80AD7D956}" presName="horz1" presStyleCnt="0"/>
      <dgm:spPr/>
    </dgm:pt>
    <dgm:pt modelId="{B43EAAA5-8F37-48F2-96C1-A06C42C9440A}" type="pres">
      <dgm:prSet presAssocID="{95899342-7748-427E-A887-7FB80AD7D956}" presName="tx1" presStyleLbl="revTx" presStyleIdx="2" presStyleCnt="3"/>
      <dgm:spPr/>
    </dgm:pt>
    <dgm:pt modelId="{BB949B86-74C8-4F83-99B1-D44A1AFC5B59}" type="pres">
      <dgm:prSet presAssocID="{95899342-7748-427E-A887-7FB80AD7D956}" presName="vert1" presStyleCnt="0"/>
      <dgm:spPr/>
    </dgm:pt>
  </dgm:ptLst>
  <dgm:cxnLst>
    <dgm:cxn modelId="{B672370D-F551-4BA4-B658-F6E1A79D41E7}" srcId="{F203145F-20D2-497D-AFC5-399D207BF80F}" destId="{328C4C1A-2A51-4EA5-A69F-90DEC6A709B0}" srcOrd="0" destOrd="0" parTransId="{E4855600-44CF-40F5-8F5E-3B2CCACE8DD7}" sibTransId="{8FB4AD1C-245D-4760-A5C4-897A5A4B4F36}"/>
    <dgm:cxn modelId="{BCF3A437-A187-470E-81A4-E6D9A33ADB9E}" srcId="{F203145F-20D2-497D-AFC5-399D207BF80F}" destId="{95899342-7748-427E-A887-7FB80AD7D956}" srcOrd="2" destOrd="0" parTransId="{D63EC82A-FAB7-40D3-9BFC-A3B84EB1CF5D}" sibTransId="{D4D78C7A-EB6D-473C-B541-88218ADFD9E4}"/>
    <dgm:cxn modelId="{D7273F4D-A90C-4A4D-8806-52A58DCF93E2}" srcId="{F203145F-20D2-497D-AFC5-399D207BF80F}" destId="{DCA75A34-418E-4375-9013-13FABE62B795}" srcOrd="1" destOrd="0" parTransId="{7DE7E7A2-5134-430C-834C-46CEFAE18ACE}" sibTransId="{C582CB5D-5BE0-46FB-881F-77A5BE2A87D1}"/>
    <dgm:cxn modelId="{AAC9FB9B-0DB9-46DE-94C9-010B2A6FBDF3}" type="presOf" srcId="{F203145F-20D2-497D-AFC5-399D207BF80F}" destId="{1E3BF435-A8A9-4B80-9266-54E30B8EE986}" srcOrd="0" destOrd="0" presId="urn:microsoft.com/office/officeart/2008/layout/LinedList"/>
    <dgm:cxn modelId="{0D23C69C-8C71-4491-AF2C-CD0DAC0F3468}" type="presOf" srcId="{328C4C1A-2A51-4EA5-A69F-90DEC6A709B0}" destId="{2CADBF3D-F20F-4519-8A67-4A06B759B3A4}" srcOrd="0" destOrd="0" presId="urn:microsoft.com/office/officeart/2008/layout/LinedList"/>
    <dgm:cxn modelId="{FF0409BC-19C6-42A8-B452-35D8DF02FB2D}" type="presOf" srcId="{95899342-7748-427E-A887-7FB80AD7D956}" destId="{B43EAAA5-8F37-48F2-96C1-A06C42C9440A}" srcOrd="0" destOrd="0" presId="urn:microsoft.com/office/officeart/2008/layout/LinedList"/>
    <dgm:cxn modelId="{A82114D3-0DEA-4B8B-AF16-7105DC1701C0}" type="presOf" srcId="{DCA75A34-418E-4375-9013-13FABE62B795}" destId="{7BC07DB4-C010-4FA4-9A89-A87946B4DC58}" srcOrd="0" destOrd="0" presId="urn:microsoft.com/office/officeart/2008/layout/LinedList"/>
    <dgm:cxn modelId="{BCA5FA5D-5DAA-4EAE-992E-541CDF19C642}" type="presParOf" srcId="{1E3BF435-A8A9-4B80-9266-54E30B8EE986}" destId="{1D7C9CFB-EA72-4812-BE63-BE8C896F94CD}" srcOrd="0" destOrd="0" presId="urn:microsoft.com/office/officeart/2008/layout/LinedList"/>
    <dgm:cxn modelId="{4360F5ED-9EA7-49D1-91BC-4B8AB9F9A922}" type="presParOf" srcId="{1E3BF435-A8A9-4B80-9266-54E30B8EE986}" destId="{2167EEDE-BD29-4202-A05B-E9BF6716B50E}" srcOrd="1" destOrd="0" presId="urn:microsoft.com/office/officeart/2008/layout/LinedList"/>
    <dgm:cxn modelId="{85279EB2-2488-421D-B585-CF385913C9A5}" type="presParOf" srcId="{2167EEDE-BD29-4202-A05B-E9BF6716B50E}" destId="{2CADBF3D-F20F-4519-8A67-4A06B759B3A4}" srcOrd="0" destOrd="0" presId="urn:microsoft.com/office/officeart/2008/layout/LinedList"/>
    <dgm:cxn modelId="{E1860C8E-2F95-47B4-AB72-CDB700BA3631}" type="presParOf" srcId="{2167EEDE-BD29-4202-A05B-E9BF6716B50E}" destId="{CBA9C96A-D04D-45C1-964C-626A89D46649}" srcOrd="1" destOrd="0" presId="urn:microsoft.com/office/officeart/2008/layout/LinedList"/>
    <dgm:cxn modelId="{7CE566C5-595B-458D-980D-BBEC284C4F1C}" type="presParOf" srcId="{1E3BF435-A8A9-4B80-9266-54E30B8EE986}" destId="{B21C6E24-BDD1-4A56-803C-A47FD1D44768}" srcOrd="2" destOrd="0" presId="urn:microsoft.com/office/officeart/2008/layout/LinedList"/>
    <dgm:cxn modelId="{42D58504-E5D7-48BA-880B-89F54372B687}" type="presParOf" srcId="{1E3BF435-A8A9-4B80-9266-54E30B8EE986}" destId="{A5D366EB-8C6C-4152-BC87-A9F0B6F31345}" srcOrd="3" destOrd="0" presId="urn:microsoft.com/office/officeart/2008/layout/LinedList"/>
    <dgm:cxn modelId="{258AEEA0-6282-459E-A2A9-D0427CF82F36}" type="presParOf" srcId="{A5D366EB-8C6C-4152-BC87-A9F0B6F31345}" destId="{7BC07DB4-C010-4FA4-9A89-A87946B4DC58}" srcOrd="0" destOrd="0" presId="urn:microsoft.com/office/officeart/2008/layout/LinedList"/>
    <dgm:cxn modelId="{FE8112A6-09E0-416F-942F-61003528B0BD}" type="presParOf" srcId="{A5D366EB-8C6C-4152-BC87-A9F0B6F31345}" destId="{97423433-E98C-4410-93FB-7B3220823164}" srcOrd="1" destOrd="0" presId="urn:microsoft.com/office/officeart/2008/layout/LinedList"/>
    <dgm:cxn modelId="{457A324E-33B8-4594-B37D-0E1B2938412C}" type="presParOf" srcId="{1E3BF435-A8A9-4B80-9266-54E30B8EE986}" destId="{6D5AECD3-8587-4F68-8C10-2E947FB5C5B5}" srcOrd="4" destOrd="0" presId="urn:microsoft.com/office/officeart/2008/layout/LinedList"/>
    <dgm:cxn modelId="{811823D3-8DD6-49A5-BCA6-F8FA161D1617}" type="presParOf" srcId="{1E3BF435-A8A9-4B80-9266-54E30B8EE986}" destId="{D17D6C2D-576D-4C8D-9C90-4E441FCEA1E0}" srcOrd="5" destOrd="0" presId="urn:microsoft.com/office/officeart/2008/layout/LinedList"/>
    <dgm:cxn modelId="{8BF46778-AF70-492F-A14E-90F6422D3C61}" type="presParOf" srcId="{D17D6C2D-576D-4C8D-9C90-4E441FCEA1E0}" destId="{B43EAAA5-8F37-48F2-96C1-A06C42C9440A}" srcOrd="0" destOrd="0" presId="urn:microsoft.com/office/officeart/2008/layout/LinedList"/>
    <dgm:cxn modelId="{8860D162-5251-4068-8DE0-4BF86F0675CC}" type="presParOf" srcId="{D17D6C2D-576D-4C8D-9C90-4E441FCEA1E0}" destId="{BB949B86-74C8-4F83-99B1-D44A1AFC5B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C9CFB-EA72-4812-BE63-BE8C896F94CD}">
      <dsp:nvSpPr>
        <dsp:cNvPr id="0" name=""/>
        <dsp:cNvSpPr/>
      </dsp:nvSpPr>
      <dsp:spPr>
        <a:xfrm>
          <a:off x="0" y="1606"/>
          <a:ext cx="106584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DBF3D-F20F-4519-8A67-4A06B759B3A4}">
      <dsp:nvSpPr>
        <dsp:cNvPr id="0" name=""/>
        <dsp:cNvSpPr/>
      </dsp:nvSpPr>
      <dsp:spPr>
        <a:xfrm>
          <a:off x="0" y="1606"/>
          <a:ext cx="10658475" cy="109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dirty="0"/>
            <a:t>Terugkoppeling vorige les (anatomie en fysiologie van het oog en het rode oog: opdracht)</a:t>
          </a:r>
          <a:endParaRPr lang="en-US" sz="2400" kern="1200" dirty="0"/>
        </a:p>
      </dsp:txBody>
      <dsp:txXfrm>
        <a:off x="0" y="1606"/>
        <a:ext cx="10658475" cy="1095891"/>
      </dsp:txXfrm>
    </dsp:sp>
    <dsp:sp modelId="{B21C6E24-BDD1-4A56-803C-A47FD1D44768}">
      <dsp:nvSpPr>
        <dsp:cNvPr id="0" name=""/>
        <dsp:cNvSpPr/>
      </dsp:nvSpPr>
      <dsp:spPr>
        <a:xfrm>
          <a:off x="0" y="1097498"/>
          <a:ext cx="106584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07DB4-C010-4FA4-9A89-A87946B4DC58}">
      <dsp:nvSpPr>
        <dsp:cNvPr id="0" name=""/>
        <dsp:cNvSpPr/>
      </dsp:nvSpPr>
      <dsp:spPr>
        <a:xfrm>
          <a:off x="0" y="1097498"/>
          <a:ext cx="10658475" cy="109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dirty="0"/>
            <a:t>Theorie refractieafwijkingen en visusproblematiek</a:t>
          </a:r>
          <a:endParaRPr lang="en-US" sz="2400" kern="1200" dirty="0"/>
        </a:p>
      </dsp:txBody>
      <dsp:txXfrm>
        <a:off x="0" y="1097498"/>
        <a:ext cx="10658475" cy="1095891"/>
      </dsp:txXfrm>
    </dsp:sp>
    <dsp:sp modelId="{6D5AECD3-8587-4F68-8C10-2E947FB5C5B5}">
      <dsp:nvSpPr>
        <dsp:cNvPr id="0" name=""/>
        <dsp:cNvSpPr/>
      </dsp:nvSpPr>
      <dsp:spPr>
        <a:xfrm>
          <a:off x="0" y="2193389"/>
          <a:ext cx="106584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EAAA5-8F37-48F2-96C1-A06C42C9440A}">
      <dsp:nvSpPr>
        <dsp:cNvPr id="0" name=""/>
        <dsp:cNvSpPr/>
      </dsp:nvSpPr>
      <dsp:spPr>
        <a:xfrm>
          <a:off x="0" y="2193389"/>
          <a:ext cx="10658475" cy="109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NL" sz="2400" kern="1200" dirty="0"/>
            <a:t>Zelfstandig aan de slag met opdracht over het oog</a:t>
          </a:r>
          <a:endParaRPr lang="en-US" sz="2400" kern="1200" dirty="0"/>
        </a:p>
      </dsp:txBody>
      <dsp:txXfrm>
        <a:off x="0" y="2193389"/>
        <a:ext cx="10658475" cy="10958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A4E90-6D30-4602-BB14-87EDCBA11914}" type="datetimeFigureOut">
              <a:rPr lang="nl-NL" smtClean="0"/>
              <a:t>18-3-2021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E0813-CCB9-4A7A-B30E-209ACEDF87F3}" type="slidenum">
              <a:rPr lang="nl-NL" smtClean="0"/>
              <a:t>‹nr.›</a:t>
            </a:fld>
            <a:endParaRPr lang="nl-NL"/>
          </a:p>
        </p:txBody>
      </p:sp>
    </p:spTree>
    <p:extLst>
      <p:ext uri="{BB962C8B-B14F-4D97-AF65-F5344CB8AC3E}">
        <p14:creationId xmlns:p14="http://schemas.microsoft.com/office/powerpoint/2010/main" val="124167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 lang oog: de afstand tussen het hoornvlies en het netvlies is te groot</a:t>
            </a:r>
          </a:p>
          <a:p>
            <a:endParaRPr lang="nl-NL" dirty="0"/>
          </a:p>
        </p:txBody>
      </p:sp>
      <p:sp>
        <p:nvSpPr>
          <p:cNvPr id="4" name="Tijdelijke aanduiding voor dianummer 3"/>
          <p:cNvSpPr>
            <a:spLocks noGrp="1"/>
          </p:cNvSpPr>
          <p:nvPr>
            <p:ph type="sldNum" sz="quarter" idx="5"/>
          </p:nvPr>
        </p:nvSpPr>
        <p:spPr/>
        <p:txBody>
          <a:bodyPr/>
          <a:lstStyle/>
          <a:p>
            <a:fld id="{F26E0813-CCB9-4A7A-B30E-209ACEDF87F3}" type="slidenum">
              <a:rPr lang="nl-NL" smtClean="0"/>
              <a:t>5</a:t>
            </a:fld>
            <a:endParaRPr lang="nl-NL"/>
          </a:p>
        </p:txBody>
      </p:sp>
    </p:spTree>
    <p:extLst>
      <p:ext uri="{BB962C8B-B14F-4D97-AF65-F5344CB8AC3E}">
        <p14:creationId xmlns:p14="http://schemas.microsoft.com/office/powerpoint/2010/main" val="193872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 kort oog: de afstand tussen het hoornvlies en het netvlies is te klein</a:t>
            </a:r>
          </a:p>
          <a:p>
            <a:endParaRPr lang="nl-NL" dirty="0"/>
          </a:p>
        </p:txBody>
      </p:sp>
      <p:sp>
        <p:nvSpPr>
          <p:cNvPr id="4" name="Tijdelijke aanduiding voor dianummer 3"/>
          <p:cNvSpPr>
            <a:spLocks noGrp="1"/>
          </p:cNvSpPr>
          <p:nvPr>
            <p:ph type="sldNum" sz="quarter" idx="5"/>
          </p:nvPr>
        </p:nvSpPr>
        <p:spPr/>
        <p:txBody>
          <a:bodyPr/>
          <a:lstStyle/>
          <a:p>
            <a:fld id="{F26E0813-CCB9-4A7A-B30E-209ACEDF87F3}" type="slidenum">
              <a:rPr lang="nl-NL" smtClean="0"/>
              <a:t>6</a:t>
            </a:fld>
            <a:endParaRPr lang="nl-NL"/>
          </a:p>
        </p:txBody>
      </p:sp>
    </p:spTree>
    <p:extLst>
      <p:ext uri="{BB962C8B-B14F-4D97-AF65-F5344CB8AC3E}">
        <p14:creationId xmlns:p14="http://schemas.microsoft.com/office/powerpoint/2010/main" val="410009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6E0813-CCB9-4A7A-B30E-209ACEDF87F3}" type="slidenum">
              <a:rPr lang="nl-NL" smtClean="0"/>
              <a:t>8</a:t>
            </a:fld>
            <a:endParaRPr lang="nl-NL"/>
          </a:p>
        </p:txBody>
      </p:sp>
    </p:spTree>
    <p:extLst>
      <p:ext uri="{BB962C8B-B14F-4D97-AF65-F5344CB8AC3E}">
        <p14:creationId xmlns:p14="http://schemas.microsoft.com/office/powerpoint/2010/main" val="328882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3/18/2021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‹nr.›</a:t>
            </a:fld>
            <a:endParaRPr lang="en-US" dirty="0"/>
          </a:p>
        </p:txBody>
      </p:sp>
    </p:spTree>
    <p:extLst>
      <p:ext uri="{BB962C8B-B14F-4D97-AF65-F5344CB8AC3E}">
        <p14:creationId xmlns:p14="http://schemas.microsoft.com/office/powerpoint/2010/main" val="112261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3/18/2021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7536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3/18/2021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330853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3/18/2021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312926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3/18/2021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161539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3/18/2021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37156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3/18/2021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101102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3/18/2021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1740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3/18/2021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105886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3/18/2021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5155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3/18/2021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76706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3/18/2021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‹nr.›</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74923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svg"/><Relationship Id="rId7"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iYBeR1Z7v5k?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84">
            <a:extLst>
              <a:ext uri="{FF2B5EF4-FFF2-40B4-BE49-F238E27FC236}">
                <a16:creationId xmlns:a16="http://schemas.microsoft.com/office/drawing/2014/main" id="{5B9544DE-D5D2-419F-97F9-C3CB8C317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86">
            <a:extLst>
              <a:ext uri="{FF2B5EF4-FFF2-40B4-BE49-F238E27FC236}">
                <a16:creationId xmlns:a16="http://schemas.microsoft.com/office/drawing/2014/main" id="{C6898C9B-7323-4559-9424-018A10D79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el 1">
            <a:extLst>
              <a:ext uri="{FF2B5EF4-FFF2-40B4-BE49-F238E27FC236}">
                <a16:creationId xmlns:a16="http://schemas.microsoft.com/office/drawing/2014/main" id="{AE88A98F-EE94-405A-8E7F-FA44553A540C}"/>
              </a:ext>
            </a:extLst>
          </p:cNvPr>
          <p:cNvSpPr>
            <a:spLocks noGrp="1"/>
          </p:cNvSpPr>
          <p:nvPr>
            <p:ph type="ctrTitle"/>
          </p:nvPr>
        </p:nvSpPr>
        <p:spPr>
          <a:xfrm>
            <a:off x="777238" y="1122363"/>
            <a:ext cx="6614161" cy="2387600"/>
          </a:xfrm>
        </p:spPr>
        <p:txBody>
          <a:bodyPr>
            <a:normAutofit/>
          </a:bodyPr>
          <a:lstStyle/>
          <a:p>
            <a:pPr algn="l"/>
            <a:r>
              <a:rPr lang="nl-NL" dirty="0"/>
              <a:t>Refractieafwijkingen en visusproblematiek</a:t>
            </a:r>
          </a:p>
        </p:txBody>
      </p:sp>
      <p:sp>
        <p:nvSpPr>
          <p:cNvPr id="3" name="Ondertitel 2">
            <a:extLst>
              <a:ext uri="{FF2B5EF4-FFF2-40B4-BE49-F238E27FC236}">
                <a16:creationId xmlns:a16="http://schemas.microsoft.com/office/drawing/2014/main" id="{376CDA0C-B9FC-428B-A4AE-433DD6FFC89B}"/>
              </a:ext>
            </a:extLst>
          </p:cNvPr>
          <p:cNvSpPr>
            <a:spLocks noGrp="1"/>
          </p:cNvSpPr>
          <p:nvPr>
            <p:ph type="subTitle" idx="1"/>
          </p:nvPr>
        </p:nvSpPr>
        <p:spPr>
          <a:xfrm>
            <a:off x="777238" y="3602038"/>
            <a:ext cx="6614161" cy="1655762"/>
          </a:xfrm>
        </p:spPr>
        <p:txBody>
          <a:bodyPr>
            <a:normAutofit/>
          </a:bodyPr>
          <a:lstStyle/>
          <a:p>
            <a:pPr algn="l"/>
            <a:r>
              <a:rPr lang="nl-NL"/>
              <a:t>MK2 LF2V </a:t>
            </a:r>
          </a:p>
          <a:p>
            <a:pPr algn="l"/>
            <a:r>
              <a:rPr lang="nl-NL"/>
              <a:t>Maart 2021</a:t>
            </a:r>
          </a:p>
          <a:p>
            <a:pPr algn="l"/>
            <a:r>
              <a:rPr lang="nl-NL"/>
              <a:t>Hanneke van Tuinen</a:t>
            </a:r>
          </a:p>
        </p:txBody>
      </p:sp>
      <p:grpSp>
        <p:nvGrpSpPr>
          <p:cNvPr id="111" name="decorative circles">
            <a:extLst>
              <a:ext uri="{FF2B5EF4-FFF2-40B4-BE49-F238E27FC236}">
                <a16:creationId xmlns:a16="http://schemas.microsoft.com/office/drawing/2014/main" id="{CD3F8757-46C7-43B2-B5EF-9B85B5C839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112" name="Oval 89">
              <a:extLst>
                <a:ext uri="{FF2B5EF4-FFF2-40B4-BE49-F238E27FC236}">
                  <a16:creationId xmlns:a16="http://schemas.microsoft.com/office/drawing/2014/main" id="{CC558EDF-DA7F-481C-8D08-2A7156D3F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90">
              <a:extLst>
                <a:ext uri="{FF2B5EF4-FFF2-40B4-BE49-F238E27FC236}">
                  <a16:creationId xmlns:a16="http://schemas.microsoft.com/office/drawing/2014/main" id="{3DCDAD58-A043-493E-A51B-5A32AB1C5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91">
              <a:extLst>
                <a:ext uri="{FF2B5EF4-FFF2-40B4-BE49-F238E27FC236}">
                  <a16:creationId xmlns:a16="http://schemas.microsoft.com/office/drawing/2014/main" id="{D56CBC24-7B7A-405B-8EB6-1A5FD7BE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92">
              <a:extLst>
                <a:ext uri="{FF2B5EF4-FFF2-40B4-BE49-F238E27FC236}">
                  <a16:creationId xmlns:a16="http://schemas.microsoft.com/office/drawing/2014/main" id="{F1EFB3FA-A08C-47F2-B71D-3556F253C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93">
              <a:extLst>
                <a:ext uri="{FF2B5EF4-FFF2-40B4-BE49-F238E27FC236}">
                  <a16:creationId xmlns:a16="http://schemas.microsoft.com/office/drawing/2014/main" id="{D36554C6-9AC1-4C2E-AE7F-040BCB6CE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3">
            <a:extLst>
              <a:ext uri="{FF2B5EF4-FFF2-40B4-BE49-F238E27FC236}">
                <a16:creationId xmlns:a16="http://schemas.microsoft.com/office/drawing/2014/main" id="{FB626B76-F25B-40BB-A286-4608C041B664}"/>
              </a:ext>
            </a:extLst>
          </p:cNvPr>
          <p:cNvPicPr>
            <a:picLocks noChangeAspect="1"/>
          </p:cNvPicPr>
          <p:nvPr/>
        </p:nvPicPr>
        <p:blipFill rotWithShape="1">
          <a:blip r:embed="rId2"/>
          <a:srcRect l="34830" r="23062" b="-2"/>
          <a:stretch/>
        </p:blipFill>
        <p:spPr>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Tree>
    <p:extLst>
      <p:ext uri="{BB962C8B-B14F-4D97-AF65-F5344CB8AC3E}">
        <p14:creationId xmlns:p14="http://schemas.microsoft.com/office/powerpoint/2010/main" val="41760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el 1">
            <a:extLst>
              <a:ext uri="{FF2B5EF4-FFF2-40B4-BE49-F238E27FC236}">
                <a16:creationId xmlns:a16="http://schemas.microsoft.com/office/drawing/2014/main" id="{A9D35828-A712-4629-813A-B2E94812004F}"/>
              </a:ext>
            </a:extLst>
          </p:cNvPr>
          <p:cNvSpPr>
            <a:spLocks noGrp="1"/>
          </p:cNvSpPr>
          <p:nvPr>
            <p:ph type="title"/>
          </p:nvPr>
        </p:nvSpPr>
        <p:spPr>
          <a:xfrm>
            <a:off x="777240" y="777240"/>
            <a:ext cx="4606280" cy="1108710"/>
          </a:xfrm>
        </p:spPr>
        <p:txBody>
          <a:bodyPr anchor="b">
            <a:normAutofit/>
          </a:bodyPr>
          <a:lstStyle/>
          <a:p>
            <a:r>
              <a:rPr lang="nl-NL" sz="4400" dirty="0"/>
              <a:t>Glaucoom</a:t>
            </a:r>
          </a:p>
        </p:txBody>
      </p:sp>
      <p:sp>
        <p:nvSpPr>
          <p:cNvPr id="3" name="Tijdelijke aanduiding voor inhoud 2">
            <a:extLst>
              <a:ext uri="{FF2B5EF4-FFF2-40B4-BE49-F238E27FC236}">
                <a16:creationId xmlns:a16="http://schemas.microsoft.com/office/drawing/2014/main" id="{E7128AA3-FBE0-47DF-AB1F-5661B888732A}"/>
              </a:ext>
            </a:extLst>
          </p:cNvPr>
          <p:cNvSpPr>
            <a:spLocks noGrp="1"/>
          </p:cNvSpPr>
          <p:nvPr>
            <p:ph idx="1"/>
          </p:nvPr>
        </p:nvSpPr>
        <p:spPr>
          <a:xfrm>
            <a:off x="777240" y="2055018"/>
            <a:ext cx="4758742" cy="3831432"/>
          </a:xfrm>
        </p:spPr>
        <p:txBody>
          <a:bodyPr anchor="t">
            <a:normAutofit fontScale="92500" lnSpcReduction="10000"/>
          </a:bodyPr>
          <a:lstStyle/>
          <a:p>
            <a:pPr marL="0" indent="0">
              <a:buNone/>
            </a:pPr>
            <a:r>
              <a:rPr lang="nl-NL" sz="1500" dirty="0"/>
              <a:t>Bij glaucoom is er een verhoogde oogboldruk door </a:t>
            </a:r>
            <a:r>
              <a:rPr lang="nl-NL" sz="1500" b="1" dirty="0"/>
              <a:t>gestoorde afvoer van oogkamervocht</a:t>
            </a:r>
            <a:r>
              <a:rPr lang="nl-NL" sz="1500" dirty="0"/>
              <a:t> waardoor de druk op de oogbol toeneemt.</a:t>
            </a:r>
          </a:p>
          <a:p>
            <a:pPr marL="0" indent="0">
              <a:buNone/>
            </a:pPr>
            <a:r>
              <a:rPr lang="nl-NL" sz="1500" i="1" dirty="0"/>
              <a:t>Er komt wel kamervocht bij, maar het kan niet weg.</a:t>
            </a:r>
          </a:p>
          <a:p>
            <a:pPr marL="0" indent="0">
              <a:buNone/>
            </a:pPr>
            <a:endParaRPr lang="nl-NL" sz="1500" i="1" dirty="0"/>
          </a:p>
          <a:p>
            <a:r>
              <a:rPr lang="nl-NL" sz="1500" b="1" dirty="0"/>
              <a:t>Acuut</a:t>
            </a:r>
            <a:r>
              <a:rPr lang="nl-NL" sz="1500" dirty="0"/>
              <a:t> glaucoom (SPOED): hierbij stopt de afvoer van kamervocht plotseling waardoor de druk in het oog in korte tijd fors toeneemt.</a:t>
            </a:r>
          </a:p>
          <a:p>
            <a:pPr marL="0" indent="0">
              <a:buNone/>
            </a:pPr>
            <a:r>
              <a:rPr lang="nl-NL" sz="1500" i="1" dirty="0" err="1"/>
              <a:t>Oogdrukverlagende</a:t>
            </a:r>
            <a:r>
              <a:rPr lang="nl-NL" sz="1500" i="1" dirty="0"/>
              <a:t> oogdruppels -&gt; spoed oogarts (laser of OK)</a:t>
            </a:r>
          </a:p>
          <a:p>
            <a:r>
              <a:rPr lang="nl-NL" sz="1500" b="1" dirty="0"/>
              <a:t>Chronisch</a:t>
            </a:r>
            <a:r>
              <a:rPr lang="nl-NL" sz="1500" dirty="0"/>
              <a:t> glaucoom: hierbij slibt de afvoer van kamervocht in het oog in de loop van de jaren dicht, waarbij de oogdruk heel langzaam toeneemt.</a:t>
            </a:r>
          </a:p>
          <a:p>
            <a:pPr marL="0" indent="0">
              <a:buNone/>
            </a:pPr>
            <a:r>
              <a:rPr lang="nl-NL" sz="1500" i="1" dirty="0" err="1"/>
              <a:t>Oogdrukverlagende</a:t>
            </a:r>
            <a:r>
              <a:rPr lang="nl-NL" sz="1500" i="1" dirty="0"/>
              <a:t> oogdruppels, evt. laser of OK </a:t>
            </a:r>
          </a:p>
          <a:p>
            <a:pPr marL="0" indent="0">
              <a:buNone/>
            </a:pPr>
            <a:r>
              <a:rPr lang="nl-NL" sz="1500" b="1" dirty="0"/>
              <a:t>Complicaties:</a:t>
            </a:r>
            <a:r>
              <a:rPr lang="nl-NL" sz="1500" dirty="0"/>
              <a:t> beschadiging van de oogzenuw, gezichtsvelduitval, blindheid (bij acuut glaucoom) </a:t>
            </a:r>
            <a:endParaRPr lang="nl-NL" sz="1500" b="1" dirty="0"/>
          </a:p>
          <a:p>
            <a:pPr marL="0" indent="0">
              <a:buNone/>
            </a:pPr>
            <a:endParaRPr lang="nl-NL" sz="1500" dirty="0"/>
          </a:p>
          <a:p>
            <a:pPr marL="0" indent="0">
              <a:buNone/>
            </a:pPr>
            <a:endParaRPr lang="nl-NL" sz="1500" dirty="0"/>
          </a:p>
        </p:txBody>
      </p:sp>
      <p:sp>
        <p:nvSpPr>
          <p:cNvPr id="13"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6" name="Oval 15">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Afbeeldingsresultaat voor glaucoom">
            <a:extLst>
              <a:ext uri="{FF2B5EF4-FFF2-40B4-BE49-F238E27FC236}">
                <a16:creationId xmlns:a16="http://schemas.microsoft.com/office/drawing/2014/main" id="{8FD55936-A88F-48C4-9142-EDA309CCFB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83030" y="2242953"/>
            <a:ext cx="3169884" cy="401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65FEFA-9F19-4A53-8995-C4B3D0DBE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DFCF12-97D2-4E81-A77E-27A35C392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el 1">
            <a:extLst>
              <a:ext uri="{FF2B5EF4-FFF2-40B4-BE49-F238E27FC236}">
                <a16:creationId xmlns:a16="http://schemas.microsoft.com/office/drawing/2014/main" id="{78163F77-C9CB-41AF-850D-E0F6363D393E}"/>
              </a:ext>
            </a:extLst>
          </p:cNvPr>
          <p:cNvSpPr>
            <a:spLocks noGrp="1"/>
          </p:cNvSpPr>
          <p:nvPr>
            <p:ph type="title"/>
          </p:nvPr>
        </p:nvSpPr>
        <p:spPr>
          <a:xfrm>
            <a:off x="777239" y="777240"/>
            <a:ext cx="6168331" cy="1156335"/>
          </a:xfrm>
        </p:spPr>
        <p:txBody>
          <a:bodyPr anchor="b">
            <a:normAutofit/>
          </a:bodyPr>
          <a:lstStyle/>
          <a:p>
            <a:r>
              <a:rPr lang="nl-NL" sz="4400" dirty="0"/>
              <a:t>Cataract (grijze staar)</a:t>
            </a:r>
          </a:p>
        </p:txBody>
      </p:sp>
      <p:sp>
        <p:nvSpPr>
          <p:cNvPr id="3" name="Tijdelijke aanduiding voor inhoud 2">
            <a:extLst>
              <a:ext uri="{FF2B5EF4-FFF2-40B4-BE49-F238E27FC236}">
                <a16:creationId xmlns:a16="http://schemas.microsoft.com/office/drawing/2014/main" id="{B4CF0699-75BE-49A5-918C-F229DDB1C8DA}"/>
              </a:ext>
            </a:extLst>
          </p:cNvPr>
          <p:cNvSpPr>
            <a:spLocks noGrp="1"/>
          </p:cNvSpPr>
          <p:nvPr>
            <p:ph idx="1"/>
          </p:nvPr>
        </p:nvSpPr>
        <p:spPr>
          <a:xfrm>
            <a:off x="756010" y="2176463"/>
            <a:ext cx="6168331" cy="4090987"/>
          </a:xfrm>
        </p:spPr>
        <p:txBody>
          <a:bodyPr anchor="t">
            <a:normAutofit/>
          </a:bodyPr>
          <a:lstStyle/>
          <a:p>
            <a:pPr marL="0" indent="0">
              <a:buNone/>
            </a:pPr>
            <a:r>
              <a:rPr lang="nl-NL" sz="1800" dirty="0"/>
              <a:t>Hierbij wordt de lens van het oog troebel, meestal door </a:t>
            </a:r>
            <a:r>
              <a:rPr lang="nl-NL" sz="1800" b="1" dirty="0"/>
              <a:t>veroudering</a:t>
            </a:r>
            <a:r>
              <a:rPr lang="nl-NL" sz="1800" dirty="0"/>
              <a:t> of door </a:t>
            </a:r>
            <a:r>
              <a:rPr lang="nl-NL" sz="1800" b="1" dirty="0"/>
              <a:t>diabetes mellitus</a:t>
            </a:r>
            <a:r>
              <a:rPr lang="nl-NL" sz="1800" dirty="0"/>
              <a:t>.</a:t>
            </a:r>
          </a:p>
          <a:p>
            <a:r>
              <a:rPr lang="nl-NL" sz="1800" dirty="0"/>
              <a:t>Langzaam progressief;</a:t>
            </a:r>
          </a:p>
          <a:p>
            <a:r>
              <a:rPr lang="nl-NL" sz="1800" dirty="0"/>
              <a:t>Beide ogen worden aangetast;</a:t>
            </a:r>
          </a:p>
          <a:p>
            <a:r>
              <a:rPr lang="nl-NL" sz="1800" dirty="0"/>
              <a:t>Verminderd gezichtsvermogen;</a:t>
            </a:r>
          </a:p>
          <a:p>
            <a:r>
              <a:rPr lang="nl-NL" sz="1800" dirty="0"/>
              <a:t>Verstrooiing van licht (verblind raken bij felle zon in de auto).</a:t>
            </a:r>
          </a:p>
          <a:p>
            <a:pPr marL="0" indent="0">
              <a:buNone/>
            </a:pPr>
            <a:r>
              <a:rPr lang="nl-NL" sz="1800" i="1" dirty="0"/>
              <a:t>Fundoscopie en spleetlamponderzoek kunnen helpen de diagnose te stellen.</a:t>
            </a:r>
          </a:p>
          <a:p>
            <a:pPr marL="0" indent="0">
              <a:buNone/>
            </a:pPr>
            <a:r>
              <a:rPr lang="nl-NL" sz="1800" b="1" dirty="0" err="1"/>
              <a:t>Fako-emulsificatie</a:t>
            </a:r>
            <a:r>
              <a:rPr lang="nl-NL" sz="1800" b="1" dirty="0"/>
              <a:t>:</a:t>
            </a:r>
            <a:r>
              <a:rPr lang="nl-NL" sz="1800" dirty="0"/>
              <a:t> de lens wordt in kleine stukjes kapot getrild en wordt daarna weggezogen. De patiënt krijgt een kunstlens.</a:t>
            </a:r>
          </a:p>
          <a:p>
            <a:pPr marL="0" indent="0">
              <a:buNone/>
            </a:pPr>
            <a:endParaRPr lang="nl-NL" sz="1800" b="1" dirty="0"/>
          </a:p>
        </p:txBody>
      </p:sp>
      <p:grpSp>
        <p:nvGrpSpPr>
          <p:cNvPr id="13" name="decorative circles">
            <a:extLst>
              <a:ext uri="{FF2B5EF4-FFF2-40B4-BE49-F238E27FC236}">
                <a16:creationId xmlns:a16="http://schemas.microsoft.com/office/drawing/2014/main" id="{88C16691-9DA5-4C39-AF4D-8B07E2FEB0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2461" y="220046"/>
            <a:ext cx="3455469" cy="4723381"/>
            <a:chOff x="8132461" y="220046"/>
            <a:chExt cx="3455469" cy="4723381"/>
          </a:xfrm>
        </p:grpSpPr>
        <p:sp>
          <p:nvSpPr>
            <p:cNvPr id="14" name="Oval 13">
              <a:extLst>
                <a:ext uri="{FF2B5EF4-FFF2-40B4-BE49-F238E27FC236}">
                  <a16:creationId xmlns:a16="http://schemas.microsoft.com/office/drawing/2014/main" id="{FE3AD45C-DA8B-44C8-B0D5-CD97AFA6F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1858" y="47166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8DB9029-97B8-4D59-A36E-4A5B7CC78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23226" y="4129921"/>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7661242-F0D0-4B64-9FDC-E4B8017DA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2461" y="419435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85500D-E012-41E3-8946-63C336D45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220046"/>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0274D5-E350-4115-814A-198C46304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397053"/>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2E5CE15-4AAC-49EC-933D-D150BAB2D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10873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Tijdelijke aanduiding voor inhoud 4" descr="cataract.jpg">
            <a:extLst>
              <a:ext uri="{FF2B5EF4-FFF2-40B4-BE49-F238E27FC236}">
                <a16:creationId xmlns:a16="http://schemas.microsoft.com/office/drawing/2014/main" id="{6562F65E-FEC4-4085-BCDB-47C57E6F9059}"/>
              </a:ext>
            </a:extLst>
          </p:cNvPr>
          <p:cNvPicPr>
            <a:picLocks noChangeAspect="1"/>
          </p:cNvPicPr>
          <p:nvPr/>
        </p:nvPicPr>
        <p:blipFill rotWithShape="1">
          <a:blip r:embed="rId2" cstate="print"/>
          <a:srcRect l="11260" r="20975" b="1"/>
          <a:stretch/>
        </p:blipFill>
        <p:spPr>
          <a:xfrm>
            <a:off x="7181870" y="262980"/>
            <a:ext cx="3486122" cy="3558170"/>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21" name="Graphic 20">
            <a:extLst>
              <a:ext uri="{FF2B5EF4-FFF2-40B4-BE49-F238E27FC236}">
                <a16:creationId xmlns:a16="http://schemas.microsoft.com/office/drawing/2014/main" id="{88F56DA4-2446-4D2D-A013-FC97DA4D10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631" t="16485" r="52721" b="17441"/>
          <a:stretch/>
        </p:blipFill>
        <p:spPr>
          <a:xfrm>
            <a:off x="10854666" y="743641"/>
            <a:ext cx="1334286" cy="3077509"/>
          </a:xfrm>
          <a:prstGeom prst="rect">
            <a:avLst/>
          </a:prstGeom>
        </p:spPr>
      </p:pic>
      <p:sp>
        <p:nvSpPr>
          <p:cNvPr id="23" name="Oval 2">
            <a:extLst>
              <a:ext uri="{FF2B5EF4-FFF2-40B4-BE49-F238E27FC236}">
                <a16:creationId xmlns:a16="http://schemas.microsoft.com/office/drawing/2014/main" id="{DC69F35D-48F8-4A61-BD90-D1E560087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5799" y="3890057"/>
            <a:ext cx="3043153" cy="2967943"/>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C5DA7232-C8C3-4303-B245-7279E431A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954" t="12147" r="12287" b="24733"/>
          <a:stretch/>
        </p:blipFill>
        <p:spPr>
          <a:xfrm flipH="1">
            <a:off x="9147042" y="3890057"/>
            <a:ext cx="3044958" cy="2967943"/>
          </a:xfrm>
          <a:prstGeom prst="rect">
            <a:avLst/>
          </a:prstGeom>
        </p:spPr>
      </p:pic>
    </p:spTree>
    <p:extLst>
      <p:ext uri="{BB962C8B-B14F-4D97-AF65-F5344CB8AC3E}">
        <p14:creationId xmlns:p14="http://schemas.microsoft.com/office/powerpoint/2010/main" val="44793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el 1">
            <a:extLst>
              <a:ext uri="{FF2B5EF4-FFF2-40B4-BE49-F238E27FC236}">
                <a16:creationId xmlns:a16="http://schemas.microsoft.com/office/drawing/2014/main" id="{A2B20A1F-192B-44B2-9001-2110C6C37C16}"/>
              </a:ext>
            </a:extLst>
          </p:cNvPr>
          <p:cNvSpPr>
            <a:spLocks noGrp="1"/>
          </p:cNvSpPr>
          <p:nvPr>
            <p:ph type="title"/>
          </p:nvPr>
        </p:nvSpPr>
        <p:spPr>
          <a:xfrm>
            <a:off x="777240" y="777240"/>
            <a:ext cx="4606280" cy="1639389"/>
          </a:xfrm>
        </p:spPr>
        <p:txBody>
          <a:bodyPr anchor="b">
            <a:normAutofit/>
          </a:bodyPr>
          <a:lstStyle/>
          <a:p>
            <a:r>
              <a:rPr lang="nl-NL" sz="4400" dirty="0"/>
              <a:t>Maculadegeneratie</a:t>
            </a:r>
          </a:p>
        </p:txBody>
      </p:sp>
      <p:sp>
        <p:nvSpPr>
          <p:cNvPr id="3" name="Tijdelijke aanduiding voor inhoud 2">
            <a:extLst>
              <a:ext uri="{FF2B5EF4-FFF2-40B4-BE49-F238E27FC236}">
                <a16:creationId xmlns:a16="http://schemas.microsoft.com/office/drawing/2014/main" id="{35554103-D856-4A35-B8FA-2CC5589BFC86}"/>
              </a:ext>
            </a:extLst>
          </p:cNvPr>
          <p:cNvSpPr>
            <a:spLocks noGrp="1"/>
          </p:cNvSpPr>
          <p:nvPr>
            <p:ph idx="1"/>
          </p:nvPr>
        </p:nvSpPr>
        <p:spPr>
          <a:xfrm>
            <a:off x="850909" y="2536370"/>
            <a:ext cx="4606280" cy="2747963"/>
          </a:xfrm>
        </p:spPr>
        <p:txBody>
          <a:bodyPr anchor="t">
            <a:normAutofit/>
          </a:bodyPr>
          <a:lstStyle/>
          <a:p>
            <a:pPr marL="0" indent="0">
              <a:buNone/>
            </a:pPr>
            <a:r>
              <a:rPr lang="nl-NL" sz="1500"/>
              <a:t>In de macula (gele vlek) zitten uitsluitend kegeltjes (dus de kleur/dagzintuigen).</a:t>
            </a:r>
          </a:p>
          <a:p>
            <a:pPr marL="0" indent="0">
              <a:buNone/>
            </a:pPr>
            <a:r>
              <a:rPr lang="nl-NL" sz="1500"/>
              <a:t>Bij maculadegeneratie is er een beschadiging of achteruitgang (</a:t>
            </a:r>
            <a:r>
              <a:rPr lang="nl-NL" sz="1500" i="1"/>
              <a:t>degeneratie</a:t>
            </a:r>
            <a:r>
              <a:rPr lang="nl-NL" sz="1500"/>
              <a:t>) van de macula.</a:t>
            </a:r>
          </a:p>
          <a:p>
            <a:pPr marL="0" indent="0">
              <a:buNone/>
            </a:pPr>
            <a:r>
              <a:rPr lang="nl-NL" sz="1500" b="1"/>
              <a:t>Oorzaken kunnen zijn:</a:t>
            </a:r>
            <a:r>
              <a:rPr lang="nl-NL" sz="1500"/>
              <a:t> complicatie van diabetes mellitus, erfelijkheid, of trauma. Meestal ouderdom.</a:t>
            </a:r>
          </a:p>
          <a:p>
            <a:pPr marL="0" indent="0">
              <a:buNone/>
            </a:pPr>
            <a:endParaRPr lang="nl-NL" sz="1500" b="1"/>
          </a:p>
          <a:p>
            <a:pPr marL="0" indent="0">
              <a:buNone/>
            </a:pPr>
            <a:r>
              <a:rPr lang="nl-NL" sz="1500" b="1"/>
              <a:t>Klachten:</a:t>
            </a:r>
            <a:r>
              <a:rPr lang="nl-NL" sz="1500"/>
              <a:t> gezichtsveld valt langzaam weg, wat problemen geeft bij autorijden, lezen, televisiekijken, etc. Ook vervorming van voorwerpen vindt plaats.</a:t>
            </a:r>
            <a:endParaRPr lang="nl-NL" sz="1500" b="1"/>
          </a:p>
        </p:txBody>
      </p:sp>
      <p:grpSp>
        <p:nvGrpSpPr>
          <p:cNvPr id="13"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14" name="Oval 13">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Tijdelijke aanduiding voor inhoud 7" descr="maculadegenaratie.png">
            <a:extLst>
              <a:ext uri="{FF2B5EF4-FFF2-40B4-BE49-F238E27FC236}">
                <a16:creationId xmlns:a16="http://schemas.microsoft.com/office/drawing/2014/main" id="{4AFE07AB-48A0-44AF-8EDC-F88B749942F5}"/>
              </a:ext>
            </a:extLst>
          </p:cNvPr>
          <p:cNvPicPr>
            <a:picLocks noChangeAspect="1"/>
          </p:cNvPicPr>
          <p:nvPr/>
        </p:nvPicPr>
        <p:blipFill rotWithShape="1">
          <a:blip r:embed="rId2" cstate="print"/>
          <a:srcRect l="17529" r="7569" b="1"/>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211848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el 1">
            <a:extLst>
              <a:ext uri="{FF2B5EF4-FFF2-40B4-BE49-F238E27FC236}">
                <a16:creationId xmlns:a16="http://schemas.microsoft.com/office/drawing/2014/main" id="{6D96E595-A1E5-46AA-BB2C-895D2E6C55D9}"/>
              </a:ext>
            </a:extLst>
          </p:cNvPr>
          <p:cNvSpPr>
            <a:spLocks noGrp="1"/>
          </p:cNvSpPr>
          <p:nvPr>
            <p:ph type="title"/>
          </p:nvPr>
        </p:nvSpPr>
        <p:spPr>
          <a:xfrm>
            <a:off x="777240" y="777240"/>
            <a:ext cx="4606280" cy="2493876"/>
          </a:xfrm>
        </p:spPr>
        <p:txBody>
          <a:bodyPr anchor="b">
            <a:normAutofit/>
          </a:bodyPr>
          <a:lstStyle/>
          <a:p>
            <a:r>
              <a:rPr lang="nl-NL" sz="4400"/>
              <a:t>Ablatio retinae (netvliesloslating)</a:t>
            </a:r>
          </a:p>
        </p:txBody>
      </p:sp>
      <p:sp>
        <p:nvSpPr>
          <p:cNvPr id="3" name="Tijdelijke aanduiding voor inhoud 2">
            <a:extLst>
              <a:ext uri="{FF2B5EF4-FFF2-40B4-BE49-F238E27FC236}">
                <a16:creationId xmlns:a16="http://schemas.microsoft.com/office/drawing/2014/main" id="{D253166B-B4C0-4DDF-ABC2-E950E80B943C}"/>
              </a:ext>
            </a:extLst>
          </p:cNvPr>
          <p:cNvSpPr>
            <a:spLocks noGrp="1"/>
          </p:cNvSpPr>
          <p:nvPr>
            <p:ph idx="1"/>
          </p:nvPr>
        </p:nvSpPr>
        <p:spPr>
          <a:xfrm>
            <a:off x="777240" y="3428999"/>
            <a:ext cx="4606280" cy="2747963"/>
          </a:xfrm>
        </p:spPr>
        <p:txBody>
          <a:bodyPr anchor="t">
            <a:normAutofit/>
          </a:bodyPr>
          <a:lstStyle/>
          <a:p>
            <a:pPr marL="0" indent="0">
              <a:buNone/>
            </a:pPr>
            <a:r>
              <a:rPr lang="nl-NL" sz="1800"/>
              <a:t>Oorzaak: krimpend glasvocht bij ouder worden, hoge bijziendheid, na staaroperatie of trauma.</a:t>
            </a:r>
          </a:p>
          <a:p>
            <a:pPr marL="0" indent="0">
              <a:buNone/>
            </a:pPr>
            <a:endParaRPr lang="nl-NL" sz="1800"/>
          </a:p>
          <a:p>
            <a:pPr marL="0" indent="0">
              <a:buNone/>
            </a:pPr>
            <a:r>
              <a:rPr lang="nl-NL" sz="1800" b="1"/>
              <a:t>Klachten:</a:t>
            </a:r>
            <a:r>
              <a:rPr lang="nl-NL" sz="1800"/>
              <a:t> sliertjes, vliegjes of puntjes zien, lichtflitsen, wapperend gordijn, verlies gezichtsveld.</a:t>
            </a:r>
          </a:p>
          <a:p>
            <a:pPr marL="0" indent="0">
              <a:buNone/>
            </a:pPr>
            <a:r>
              <a:rPr lang="nl-NL" sz="1800" b="1"/>
              <a:t>Complicatie:</a:t>
            </a:r>
            <a:r>
              <a:rPr lang="nl-NL" sz="1800"/>
              <a:t> blindheid!</a:t>
            </a:r>
          </a:p>
          <a:p>
            <a:pPr marL="0" indent="0">
              <a:buNone/>
            </a:pPr>
            <a:r>
              <a:rPr lang="nl-NL" sz="1800" b="1"/>
              <a:t>Behandeling:</a:t>
            </a:r>
            <a:r>
              <a:rPr lang="nl-NL" sz="1800"/>
              <a:t> operatie.</a:t>
            </a:r>
            <a:endParaRPr lang="nl-NL" sz="1800" b="1"/>
          </a:p>
        </p:txBody>
      </p:sp>
      <p:grpSp>
        <p:nvGrpSpPr>
          <p:cNvPr id="13"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14" name="Oval 13">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Tijdelijke aanduiding voor inhoud 5" descr="ablatiovocht.jpg">
            <a:extLst>
              <a:ext uri="{FF2B5EF4-FFF2-40B4-BE49-F238E27FC236}">
                <a16:creationId xmlns:a16="http://schemas.microsoft.com/office/drawing/2014/main" id="{B482B238-54DF-4C9D-B189-37B453013F22}"/>
              </a:ext>
            </a:extLst>
          </p:cNvPr>
          <p:cNvPicPr>
            <a:picLocks noChangeAspect="1"/>
          </p:cNvPicPr>
          <p:nvPr/>
        </p:nvPicPr>
        <p:blipFill rotWithShape="1">
          <a:blip r:embed="rId2" cstate="print"/>
          <a:srcRect l="7779" r="16464" b="1"/>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323865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70">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72">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el 1">
            <a:extLst>
              <a:ext uri="{FF2B5EF4-FFF2-40B4-BE49-F238E27FC236}">
                <a16:creationId xmlns:a16="http://schemas.microsoft.com/office/drawing/2014/main" id="{6618A5B6-4138-4F0C-97DE-D3D7CE2BC8AE}"/>
              </a:ext>
            </a:extLst>
          </p:cNvPr>
          <p:cNvSpPr>
            <a:spLocks noGrp="1"/>
          </p:cNvSpPr>
          <p:nvPr>
            <p:ph type="title"/>
          </p:nvPr>
        </p:nvSpPr>
        <p:spPr>
          <a:xfrm>
            <a:off x="777239" y="777240"/>
            <a:ext cx="5231387" cy="1828074"/>
          </a:xfrm>
        </p:spPr>
        <p:txBody>
          <a:bodyPr anchor="b">
            <a:normAutofit/>
          </a:bodyPr>
          <a:lstStyle/>
          <a:p>
            <a:r>
              <a:rPr lang="nl-NL" sz="4400" dirty="0"/>
              <a:t>Retinopathie (ziekte van het netvlies)</a:t>
            </a:r>
          </a:p>
        </p:txBody>
      </p:sp>
      <p:sp>
        <p:nvSpPr>
          <p:cNvPr id="3" name="Tijdelijke aanduiding voor inhoud 2">
            <a:extLst>
              <a:ext uri="{FF2B5EF4-FFF2-40B4-BE49-F238E27FC236}">
                <a16:creationId xmlns:a16="http://schemas.microsoft.com/office/drawing/2014/main" id="{01DE08C4-CF2B-44DC-97EC-3C3A0AD331BC}"/>
              </a:ext>
            </a:extLst>
          </p:cNvPr>
          <p:cNvSpPr>
            <a:spLocks noGrp="1"/>
          </p:cNvSpPr>
          <p:nvPr>
            <p:ph idx="1"/>
          </p:nvPr>
        </p:nvSpPr>
        <p:spPr>
          <a:xfrm>
            <a:off x="777239" y="2692401"/>
            <a:ext cx="4939693" cy="3564142"/>
          </a:xfrm>
        </p:spPr>
        <p:txBody>
          <a:bodyPr anchor="t">
            <a:normAutofit fontScale="77500" lnSpcReduction="20000"/>
          </a:bodyPr>
          <a:lstStyle/>
          <a:p>
            <a:pPr marL="0" indent="0">
              <a:buNone/>
            </a:pPr>
            <a:r>
              <a:rPr lang="nl-NL" sz="1400" dirty="0"/>
              <a:t>Twee soorten:</a:t>
            </a:r>
          </a:p>
          <a:p>
            <a:pPr>
              <a:buFont typeface="Wingdings" panose="05000000000000000000" pitchFamily="2" charset="2"/>
              <a:buChar char="Ø"/>
            </a:pPr>
            <a:r>
              <a:rPr lang="nl-NL" sz="1400" dirty="0"/>
              <a:t> </a:t>
            </a:r>
            <a:r>
              <a:rPr lang="nl-NL" sz="1400" b="1" dirty="0"/>
              <a:t>Diabetische</a:t>
            </a:r>
            <a:r>
              <a:rPr lang="nl-NL" sz="1400" dirty="0"/>
              <a:t> retinopathie</a:t>
            </a:r>
          </a:p>
          <a:p>
            <a:pPr marL="0" indent="0">
              <a:buNone/>
            </a:pPr>
            <a:r>
              <a:rPr lang="nl-NL" sz="1400" dirty="0"/>
              <a:t>Meest voorkomende oorzaak van blindheid. Bij oogheelkundig onderzoek zien ze:</a:t>
            </a:r>
          </a:p>
          <a:p>
            <a:r>
              <a:rPr lang="nl-NL" sz="1400" dirty="0"/>
              <a:t>Vochtophoping;</a:t>
            </a:r>
          </a:p>
          <a:p>
            <a:r>
              <a:rPr lang="nl-NL" sz="1400" dirty="0"/>
              <a:t>Uitgezette bloedvaatjes;</a:t>
            </a:r>
          </a:p>
          <a:p>
            <a:r>
              <a:rPr lang="nl-NL" sz="1400" dirty="0" err="1"/>
              <a:t>Exsudaten</a:t>
            </a:r>
            <a:r>
              <a:rPr lang="nl-NL" sz="1400" dirty="0"/>
              <a:t>;</a:t>
            </a:r>
          </a:p>
          <a:p>
            <a:r>
              <a:rPr lang="nl-NL" sz="1400" dirty="0"/>
              <a:t>Kleine bloedinkjes.</a:t>
            </a:r>
          </a:p>
          <a:p>
            <a:pPr marL="0" indent="0">
              <a:buNone/>
            </a:pPr>
            <a:r>
              <a:rPr lang="nl-NL" sz="1400" dirty="0"/>
              <a:t>Uiteindelijk dichtslibben van bloedvaatjes met als gevolg te weinig zuurstof. Hierdoor ontstaan weer nieuwe bloedvaatjes.</a:t>
            </a:r>
          </a:p>
          <a:p>
            <a:pPr marL="0" indent="0">
              <a:buNone/>
            </a:pPr>
            <a:r>
              <a:rPr lang="nl-NL" sz="1400" dirty="0"/>
              <a:t>Controle bij oogarts is noodzakelijk om vroegtijdig op te sporen omdat patiënt zelf vaak pas geleidelijk aan merkt dat er iets aan de hand is. </a:t>
            </a:r>
          </a:p>
          <a:p>
            <a:pPr>
              <a:buFont typeface="Wingdings" panose="05000000000000000000" pitchFamily="2" charset="2"/>
              <a:buChar char="Ø"/>
            </a:pPr>
            <a:r>
              <a:rPr lang="nl-NL" sz="1400" dirty="0"/>
              <a:t> </a:t>
            </a:r>
            <a:r>
              <a:rPr lang="nl-NL" sz="1400" b="1" dirty="0" err="1"/>
              <a:t>Hypertensieve</a:t>
            </a:r>
            <a:r>
              <a:rPr lang="nl-NL" sz="1400" dirty="0"/>
              <a:t> en </a:t>
            </a:r>
            <a:r>
              <a:rPr lang="nl-NL" sz="1400" b="1" dirty="0" err="1"/>
              <a:t>arteriosclerotische</a:t>
            </a:r>
            <a:r>
              <a:rPr lang="nl-NL" sz="1400" dirty="0"/>
              <a:t> retinopathie.</a:t>
            </a:r>
          </a:p>
          <a:p>
            <a:pPr marL="0" indent="0">
              <a:buNone/>
            </a:pPr>
            <a:r>
              <a:rPr lang="nl-NL" sz="1400" dirty="0"/>
              <a:t>Door hoge druk, maar ook door arteriosclerose (als gevolg van hypertensie).</a:t>
            </a:r>
          </a:p>
          <a:p>
            <a:pPr marL="0" indent="0">
              <a:buNone/>
            </a:pPr>
            <a:r>
              <a:rPr lang="nl-NL" sz="1400" dirty="0"/>
              <a:t>Patiënt merkt achteruitgang eigenlijk niet.</a:t>
            </a:r>
          </a:p>
          <a:p>
            <a:pPr marL="0" indent="0">
              <a:buNone/>
            </a:pPr>
            <a:r>
              <a:rPr lang="nl-NL" sz="1400" dirty="0"/>
              <a:t>Hypertensie en andere risicofactoren voor het krijgen van arteriosclerose moeten zo goed mogelijk behandeld worden.</a:t>
            </a:r>
          </a:p>
          <a:p>
            <a:pPr marL="0" indent="0">
              <a:buNone/>
            </a:pPr>
            <a:endParaRPr lang="nl-NL" sz="1000" dirty="0"/>
          </a:p>
        </p:txBody>
      </p:sp>
      <p:sp>
        <p:nvSpPr>
          <p:cNvPr id="1041"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042"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78" name="Oval 77">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81">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Diabetische Retinopathie | Optometristen Vereniging Nederland (OVN)">
            <a:extLst>
              <a:ext uri="{FF2B5EF4-FFF2-40B4-BE49-F238E27FC236}">
                <a16:creationId xmlns:a16="http://schemas.microsoft.com/office/drawing/2014/main" id="{4CCC9191-B51E-4051-9C0C-1C34842A38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6652" y="3027158"/>
            <a:ext cx="5410250" cy="238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50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0"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31" name="Oval 30">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C35CBB2E-E188-4A60-9BEC-1E9BCCFD38D6}"/>
              </a:ext>
            </a:extLst>
          </p:cNvPr>
          <p:cNvSpPr>
            <a:spLocks noGrp="1"/>
          </p:cNvSpPr>
          <p:nvPr>
            <p:ph type="title"/>
          </p:nvPr>
        </p:nvSpPr>
        <p:spPr>
          <a:xfrm>
            <a:off x="770878" y="952023"/>
            <a:ext cx="10773422" cy="1797530"/>
          </a:xfrm>
        </p:spPr>
        <p:txBody>
          <a:bodyPr anchor="t">
            <a:normAutofit/>
          </a:bodyPr>
          <a:lstStyle/>
          <a:p>
            <a:r>
              <a:rPr lang="nl-NL" sz="4400"/>
              <a:t>Inhoud deze les</a:t>
            </a:r>
          </a:p>
        </p:txBody>
      </p:sp>
      <p:graphicFrame>
        <p:nvGraphicFramePr>
          <p:cNvPr id="5" name="Tijdelijke aanduiding voor inhoud 2">
            <a:extLst>
              <a:ext uri="{FF2B5EF4-FFF2-40B4-BE49-F238E27FC236}">
                <a16:creationId xmlns:a16="http://schemas.microsoft.com/office/drawing/2014/main" id="{2747789D-446A-47BA-B8A6-8F049B368191}"/>
              </a:ext>
            </a:extLst>
          </p:cNvPr>
          <p:cNvGraphicFramePr>
            <a:graphicFrameLocks noGrp="1"/>
          </p:cNvGraphicFramePr>
          <p:nvPr>
            <p:ph idx="1"/>
            <p:extLst>
              <p:ext uri="{D42A27DB-BD31-4B8C-83A1-F6EECF244321}">
                <p14:modId xmlns:p14="http://schemas.microsoft.com/office/powerpoint/2010/main" val="3641666774"/>
              </p:ext>
            </p:extLst>
          </p:nvPr>
        </p:nvGraphicFramePr>
        <p:xfrm>
          <a:off x="777875" y="2886075"/>
          <a:ext cx="10658475" cy="329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51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09D7C9-6D5E-4AB9-B50F-C0160FF18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81A27CC-E945-4905-9D46-3D497F9C4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el 1">
            <a:extLst>
              <a:ext uri="{FF2B5EF4-FFF2-40B4-BE49-F238E27FC236}">
                <a16:creationId xmlns:a16="http://schemas.microsoft.com/office/drawing/2014/main" id="{A23994A4-1EAC-4686-B0EF-F8AE6B98D373}"/>
              </a:ext>
            </a:extLst>
          </p:cNvPr>
          <p:cNvSpPr>
            <a:spLocks noGrp="1"/>
          </p:cNvSpPr>
          <p:nvPr>
            <p:ph type="title"/>
          </p:nvPr>
        </p:nvSpPr>
        <p:spPr>
          <a:xfrm>
            <a:off x="777239" y="777240"/>
            <a:ext cx="6168331" cy="1718310"/>
          </a:xfrm>
        </p:spPr>
        <p:txBody>
          <a:bodyPr anchor="b">
            <a:normAutofit/>
          </a:bodyPr>
          <a:lstStyle/>
          <a:p>
            <a:r>
              <a:rPr lang="nl-NL" sz="4400" dirty="0"/>
              <a:t>Refractieafwijkingen</a:t>
            </a:r>
          </a:p>
        </p:txBody>
      </p:sp>
      <p:sp>
        <p:nvSpPr>
          <p:cNvPr id="3" name="Tijdelijke aanduiding voor inhoud 2">
            <a:extLst>
              <a:ext uri="{FF2B5EF4-FFF2-40B4-BE49-F238E27FC236}">
                <a16:creationId xmlns:a16="http://schemas.microsoft.com/office/drawing/2014/main" id="{603696A4-D4BB-4259-B277-9C356EC227D1}"/>
              </a:ext>
            </a:extLst>
          </p:cNvPr>
          <p:cNvSpPr>
            <a:spLocks noGrp="1"/>
          </p:cNvSpPr>
          <p:nvPr>
            <p:ph idx="1"/>
          </p:nvPr>
        </p:nvSpPr>
        <p:spPr>
          <a:xfrm>
            <a:off x="765355" y="2683215"/>
            <a:ext cx="6168331" cy="3522397"/>
          </a:xfrm>
        </p:spPr>
        <p:txBody>
          <a:bodyPr anchor="t">
            <a:normAutofit/>
          </a:bodyPr>
          <a:lstStyle/>
          <a:p>
            <a:r>
              <a:rPr lang="nl-NL" sz="1600" dirty="0"/>
              <a:t>Een afwijking waarbij het licht niet goed op de gele vlek (</a:t>
            </a:r>
            <a:r>
              <a:rPr lang="nl-NL" sz="1600" i="1" dirty="0"/>
              <a:t>macula lutea</a:t>
            </a:r>
            <a:r>
              <a:rPr lang="nl-NL" sz="1600" dirty="0"/>
              <a:t>) valt, waardoor je minder goed van veraf of juist van dichtbij kunt kijken.</a:t>
            </a:r>
          </a:p>
          <a:p>
            <a:pPr marL="0" indent="0">
              <a:buNone/>
            </a:pPr>
            <a:endParaRPr lang="nl-NL" sz="1600" dirty="0"/>
          </a:p>
          <a:p>
            <a:pPr marL="0" indent="0">
              <a:buNone/>
            </a:pPr>
            <a:r>
              <a:rPr lang="nl-NL" sz="1600" dirty="0"/>
              <a:t>Hoe zat het ook alweer met accommoderen?</a:t>
            </a:r>
          </a:p>
          <a:p>
            <a:r>
              <a:rPr lang="nl-NL" sz="1600" dirty="0"/>
              <a:t>Accommoderen of scherpstelling is het scherpstellen van beelden kortbij of veraf;</a:t>
            </a:r>
          </a:p>
          <a:p>
            <a:r>
              <a:rPr lang="nl-NL" sz="1600" b="1" dirty="0"/>
              <a:t>Ver kijken:</a:t>
            </a:r>
            <a:r>
              <a:rPr lang="nl-NL" sz="1600" dirty="0"/>
              <a:t> de accommodatiespier (die aan de lens vast zit) is ontspannen, de lensbandjes trekken aan de lens waardoor de lens </a:t>
            </a:r>
            <a:r>
              <a:rPr lang="nl-NL" sz="1600" b="1" dirty="0"/>
              <a:t>platter</a:t>
            </a:r>
            <a:r>
              <a:rPr lang="nl-NL" sz="1600" dirty="0"/>
              <a:t> wordt;</a:t>
            </a:r>
          </a:p>
          <a:p>
            <a:r>
              <a:rPr lang="nl-NL" sz="1600" b="1" dirty="0"/>
              <a:t>Dichtbij kijken:</a:t>
            </a:r>
            <a:r>
              <a:rPr lang="nl-NL" sz="1600" dirty="0"/>
              <a:t> de accommodatiespier is samengetrokken, de lensbandjes trekken niet aan de lens waardoor de lens </a:t>
            </a:r>
            <a:r>
              <a:rPr lang="nl-NL" sz="1600" b="1" dirty="0"/>
              <a:t>boller</a:t>
            </a:r>
            <a:r>
              <a:rPr lang="nl-NL" sz="1600" dirty="0"/>
              <a:t> wordt.</a:t>
            </a:r>
            <a:endParaRPr lang="nl-NL" sz="1600" b="1" dirty="0"/>
          </a:p>
        </p:txBody>
      </p:sp>
      <p:sp>
        <p:nvSpPr>
          <p:cNvPr id="15" name="Oval 1">
            <a:extLst>
              <a:ext uri="{FF2B5EF4-FFF2-40B4-BE49-F238E27FC236}">
                <a16:creationId xmlns:a16="http://schemas.microsoft.com/office/drawing/2014/main" id="{FB1720E7-4310-42AF-AC72-8FE5912E9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594" y="262979"/>
            <a:ext cx="3522397" cy="3522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decorative circles">
            <a:extLst>
              <a:ext uri="{FF2B5EF4-FFF2-40B4-BE49-F238E27FC236}">
                <a16:creationId xmlns:a16="http://schemas.microsoft.com/office/drawing/2014/main" id="{5EFFD2A5-0E57-466C-821B-D8B2C841E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2461" y="220046"/>
            <a:ext cx="3455469" cy="4723381"/>
            <a:chOff x="8132461" y="220046"/>
            <a:chExt cx="3455469" cy="4723381"/>
          </a:xfrm>
        </p:grpSpPr>
        <p:sp>
          <p:nvSpPr>
            <p:cNvPr id="18" name="Oval 17">
              <a:extLst>
                <a:ext uri="{FF2B5EF4-FFF2-40B4-BE49-F238E27FC236}">
                  <a16:creationId xmlns:a16="http://schemas.microsoft.com/office/drawing/2014/main" id="{3F6B3B75-D5DD-4E63-9E76-3E027596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1858" y="47166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FA71F21-806A-4A3C-A164-10738ECCB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23226" y="4129921"/>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AF991A3-5BC0-4FE9-B133-55585607F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2461" y="419435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5805FB8-01A7-4C6F-9EFA-3009E10EC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220046"/>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4608EE2-33A0-4693-B82F-30957F645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397053"/>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10A6785-43F1-4CE2-B832-EC99F4E35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10873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Graphic 24">
            <a:extLst>
              <a:ext uri="{FF2B5EF4-FFF2-40B4-BE49-F238E27FC236}">
                <a16:creationId xmlns:a16="http://schemas.microsoft.com/office/drawing/2014/main" id="{42E135F0-3E22-4668-8905-DF9073C936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631" t="16485" r="52721" b="17441"/>
          <a:stretch/>
        </p:blipFill>
        <p:spPr>
          <a:xfrm>
            <a:off x="10854666" y="743641"/>
            <a:ext cx="1334286" cy="3077509"/>
          </a:xfrm>
          <a:prstGeom prst="rect">
            <a:avLst/>
          </a:prstGeom>
        </p:spPr>
      </p:pic>
      <p:sp>
        <p:nvSpPr>
          <p:cNvPr id="27" name="Oval 2">
            <a:extLst>
              <a:ext uri="{FF2B5EF4-FFF2-40B4-BE49-F238E27FC236}">
                <a16:creationId xmlns:a16="http://schemas.microsoft.com/office/drawing/2014/main" id="{0D12ED7B-BE6F-4DBA-B397-D3A54C97D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8847" y="3890057"/>
            <a:ext cx="3043153" cy="2967943"/>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9261E5D4-2BDB-4D13-9B4F-822CB40907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954" t="12147" r="12287" b="24733"/>
          <a:stretch/>
        </p:blipFill>
        <p:spPr>
          <a:xfrm flipH="1">
            <a:off x="9147042" y="3890057"/>
            <a:ext cx="3044958" cy="2967943"/>
          </a:xfrm>
          <a:prstGeom prst="rect">
            <a:avLst/>
          </a:prstGeom>
        </p:spPr>
      </p:pic>
      <p:grpSp>
        <p:nvGrpSpPr>
          <p:cNvPr id="4" name="Group 18">
            <a:extLst>
              <a:ext uri="{FF2B5EF4-FFF2-40B4-BE49-F238E27FC236}">
                <a16:creationId xmlns:a16="http://schemas.microsoft.com/office/drawing/2014/main" id="{6BE831DE-C8FE-4C3A-BD81-DAC9FFF1F98C}"/>
              </a:ext>
            </a:extLst>
          </p:cNvPr>
          <p:cNvGrpSpPr>
            <a:grpSpLocks/>
          </p:cNvGrpSpPr>
          <p:nvPr/>
        </p:nvGrpSpPr>
        <p:grpSpPr bwMode="auto">
          <a:xfrm>
            <a:off x="8093783" y="966044"/>
            <a:ext cx="1621596" cy="2221985"/>
            <a:chOff x="4694" y="1389"/>
            <a:chExt cx="894" cy="1225"/>
          </a:xfrm>
        </p:grpSpPr>
        <p:pic>
          <p:nvPicPr>
            <p:cNvPr id="5" name="Picture 12" descr="BG3_LB118_ZT">
              <a:hlinkClick r:id="" action="ppaction://noaction"/>
              <a:extLst>
                <a:ext uri="{FF2B5EF4-FFF2-40B4-BE49-F238E27FC236}">
                  <a16:creationId xmlns:a16="http://schemas.microsoft.com/office/drawing/2014/main" id="{9143BFCA-3BD9-42E5-914E-BE748AF7EC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7" y="1389"/>
              <a:ext cx="531"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849F5DE5-5D19-46E8-90D4-7F5053950576}"/>
                </a:ext>
              </a:extLst>
            </p:cNvPr>
            <p:cNvSpPr txBox="1">
              <a:spLocks noChangeArrowheads="1"/>
            </p:cNvSpPr>
            <p:nvPr/>
          </p:nvSpPr>
          <p:spPr bwMode="auto">
            <a:xfrm>
              <a:off x="4694" y="2422"/>
              <a:ext cx="7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rm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90000"/>
                </a:lnSpc>
                <a:spcAft>
                  <a:spcPts val="600"/>
                </a:spcAft>
              </a:pPr>
              <a:r>
                <a:rPr lang="nl-BE" altLang="nl-NL" sz="1600" b="0" i="1">
                  <a:latin typeface="Verdana" pitchFamily="34" charset="0"/>
                </a:rPr>
                <a:t>Platte lens</a:t>
              </a:r>
              <a:endParaRPr lang="nl-NL" altLang="nl-NL" sz="1600" b="0" i="1">
                <a:latin typeface="Verdana" pitchFamily="34" charset="0"/>
              </a:endParaRPr>
            </a:p>
          </p:txBody>
        </p:sp>
      </p:grpSp>
      <p:grpSp>
        <p:nvGrpSpPr>
          <p:cNvPr id="24" name="Group 17">
            <a:extLst>
              <a:ext uri="{FF2B5EF4-FFF2-40B4-BE49-F238E27FC236}">
                <a16:creationId xmlns:a16="http://schemas.microsoft.com/office/drawing/2014/main" id="{D33A0045-99AF-469B-BC0D-D5B442D88908}"/>
              </a:ext>
            </a:extLst>
          </p:cNvPr>
          <p:cNvGrpSpPr>
            <a:grpSpLocks/>
          </p:cNvGrpSpPr>
          <p:nvPr/>
        </p:nvGrpSpPr>
        <p:grpSpPr bwMode="auto">
          <a:xfrm>
            <a:off x="10006921" y="4503419"/>
            <a:ext cx="1347788" cy="2087562"/>
            <a:chOff x="4694" y="2659"/>
            <a:chExt cx="849" cy="1315"/>
          </a:xfrm>
        </p:grpSpPr>
        <p:pic>
          <p:nvPicPr>
            <p:cNvPr id="26" name="Picture 13" descr="BG3_LB118_ZT">
              <a:hlinkClick r:id="rId7" action="ppaction://hlinksldjump"/>
              <a:extLst>
                <a:ext uri="{FF2B5EF4-FFF2-40B4-BE49-F238E27FC236}">
                  <a16:creationId xmlns:a16="http://schemas.microsoft.com/office/drawing/2014/main" id="{34013A25-E523-4C82-B46A-712FFE60BC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0" y="2659"/>
              <a:ext cx="513"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6">
              <a:extLst>
                <a:ext uri="{FF2B5EF4-FFF2-40B4-BE49-F238E27FC236}">
                  <a16:creationId xmlns:a16="http://schemas.microsoft.com/office/drawing/2014/main" id="{C3F8B4BB-223E-432F-A9B1-3471A2BA2FAD}"/>
                </a:ext>
              </a:extLst>
            </p:cNvPr>
            <p:cNvSpPr txBox="1">
              <a:spLocks noChangeArrowheads="1"/>
            </p:cNvSpPr>
            <p:nvPr/>
          </p:nvSpPr>
          <p:spPr bwMode="auto">
            <a:xfrm>
              <a:off x="4694" y="3782"/>
              <a:ext cx="6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nl-BE" altLang="nl-NL" sz="1400" b="0" i="1">
                  <a:latin typeface="Verdana" pitchFamily="34" charset="0"/>
                </a:rPr>
                <a:t>Bolle lens</a:t>
              </a:r>
              <a:endParaRPr lang="nl-NL" altLang="nl-NL" sz="1400" b="0" i="1">
                <a:latin typeface="Verdana" pitchFamily="34" charset="0"/>
              </a:endParaRPr>
            </a:p>
          </p:txBody>
        </p:sp>
      </p:grpSp>
    </p:spTree>
    <p:extLst>
      <p:ext uri="{BB962C8B-B14F-4D97-AF65-F5344CB8AC3E}">
        <p14:creationId xmlns:p14="http://schemas.microsoft.com/office/powerpoint/2010/main" val="271957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67137-3AFF-4D3B-9EDC-6DBAC6FFB284}"/>
              </a:ext>
            </a:extLst>
          </p:cNvPr>
          <p:cNvSpPr>
            <a:spLocks noGrp="1"/>
          </p:cNvSpPr>
          <p:nvPr>
            <p:ph type="title"/>
          </p:nvPr>
        </p:nvSpPr>
        <p:spPr>
          <a:xfrm>
            <a:off x="777240" y="1071562"/>
            <a:ext cx="10659110" cy="1325563"/>
          </a:xfrm>
        </p:spPr>
        <p:txBody>
          <a:bodyPr/>
          <a:lstStyle/>
          <a:p>
            <a:r>
              <a:rPr lang="nl-NL" dirty="0" err="1"/>
              <a:t>Emmotropie</a:t>
            </a:r>
            <a:endParaRPr lang="nl-NL" dirty="0"/>
          </a:p>
        </p:txBody>
      </p:sp>
      <p:sp>
        <p:nvSpPr>
          <p:cNvPr id="3" name="Tijdelijke aanduiding voor inhoud 2">
            <a:extLst>
              <a:ext uri="{FF2B5EF4-FFF2-40B4-BE49-F238E27FC236}">
                <a16:creationId xmlns:a16="http://schemas.microsoft.com/office/drawing/2014/main" id="{72AA1C1B-572F-46A9-944E-73B01848730C}"/>
              </a:ext>
            </a:extLst>
          </p:cNvPr>
          <p:cNvSpPr>
            <a:spLocks noGrp="1"/>
          </p:cNvSpPr>
          <p:nvPr>
            <p:ph idx="1"/>
          </p:nvPr>
        </p:nvSpPr>
        <p:spPr>
          <a:xfrm>
            <a:off x="777240" y="2397125"/>
            <a:ext cx="5842635" cy="4351338"/>
          </a:xfrm>
        </p:spPr>
        <p:txBody>
          <a:bodyPr/>
          <a:lstStyle/>
          <a:p>
            <a:r>
              <a:rPr lang="nl-NL" dirty="0"/>
              <a:t>Bij </a:t>
            </a:r>
            <a:r>
              <a:rPr lang="nl-NL" i="1" dirty="0"/>
              <a:t>normaal zien</a:t>
            </a:r>
            <a:r>
              <a:rPr lang="nl-NL" dirty="0"/>
              <a:t> spreken we van een </a:t>
            </a:r>
            <a:r>
              <a:rPr lang="nl-NL" dirty="0" err="1"/>
              <a:t>emmotroop</a:t>
            </a:r>
            <a:r>
              <a:rPr lang="nl-NL" dirty="0"/>
              <a:t> oog: de toestand van een oog dat geen zichtafwijkingen heeft.</a:t>
            </a:r>
          </a:p>
          <a:p>
            <a:r>
              <a:rPr lang="nl-NL" dirty="0"/>
              <a:t>Het kan dus zonder bril of contactlens een oneindig ver verwijderd voorwerp scherp waarnemen.</a:t>
            </a:r>
          </a:p>
          <a:p>
            <a:r>
              <a:rPr lang="nl-NL" dirty="0"/>
              <a:t>Bij A zien we een </a:t>
            </a:r>
            <a:r>
              <a:rPr lang="nl-NL" b="1" dirty="0" err="1"/>
              <a:t>emmotroop</a:t>
            </a:r>
            <a:r>
              <a:rPr lang="nl-NL" b="1" dirty="0"/>
              <a:t> oog:</a:t>
            </a:r>
            <a:r>
              <a:rPr lang="nl-NL" dirty="0"/>
              <a:t> de lichtstralen komen precies samen op de gele vlek (macula lutea). </a:t>
            </a:r>
          </a:p>
        </p:txBody>
      </p:sp>
      <p:pic>
        <p:nvPicPr>
          <p:cNvPr id="1026" name="Picture 2" descr="Emmetropie (A), myopie (B), hypermetropie (C), astigmatisme (D).  ">
            <a:extLst>
              <a:ext uri="{FF2B5EF4-FFF2-40B4-BE49-F238E27FC236}">
                <a16:creationId xmlns:a16="http://schemas.microsoft.com/office/drawing/2014/main" id="{C1594DE8-1BAC-4588-95DE-35193EB56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288" y="2286876"/>
            <a:ext cx="3709987" cy="295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48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8E18AC-903E-4B46-8CC0-FE20E612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DEE38FB-0763-470C-8A5E-44456B513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el 1">
            <a:extLst>
              <a:ext uri="{FF2B5EF4-FFF2-40B4-BE49-F238E27FC236}">
                <a16:creationId xmlns:a16="http://schemas.microsoft.com/office/drawing/2014/main" id="{18C0A4FC-A308-488F-BB3A-2F17390F7EE0}"/>
              </a:ext>
            </a:extLst>
          </p:cNvPr>
          <p:cNvSpPr>
            <a:spLocks noGrp="1"/>
          </p:cNvSpPr>
          <p:nvPr>
            <p:ph type="title"/>
          </p:nvPr>
        </p:nvSpPr>
        <p:spPr>
          <a:xfrm>
            <a:off x="777240" y="1001698"/>
            <a:ext cx="5123350" cy="1124673"/>
          </a:xfrm>
        </p:spPr>
        <p:txBody>
          <a:bodyPr anchor="b">
            <a:normAutofit/>
          </a:bodyPr>
          <a:lstStyle/>
          <a:p>
            <a:r>
              <a:rPr lang="nl-NL" sz="4400" dirty="0"/>
              <a:t>Myopie (bijziendheid)</a:t>
            </a:r>
          </a:p>
        </p:txBody>
      </p:sp>
      <p:sp>
        <p:nvSpPr>
          <p:cNvPr id="3" name="Tijdelijke aanduiding voor inhoud 2">
            <a:extLst>
              <a:ext uri="{FF2B5EF4-FFF2-40B4-BE49-F238E27FC236}">
                <a16:creationId xmlns:a16="http://schemas.microsoft.com/office/drawing/2014/main" id="{EA2BEBA1-FA46-4C1C-8C74-DD9CADF50345}"/>
              </a:ext>
            </a:extLst>
          </p:cNvPr>
          <p:cNvSpPr>
            <a:spLocks noGrp="1"/>
          </p:cNvSpPr>
          <p:nvPr>
            <p:ph idx="1"/>
          </p:nvPr>
        </p:nvSpPr>
        <p:spPr>
          <a:xfrm>
            <a:off x="777240" y="2349233"/>
            <a:ext cx="5123349" cy="3723569"/>
          </a:xfrm>
        </p:spPr>
        <p:txBody>
          <a:bodyPr anchor="t">
            <a:normAutofit fontScale="92500" lnSpcReduction="10000"/>
          </a:bodyPr>
          <a:lstStyle/>
          <a:p>
            <a:r>
              <a:rPr lang="nl-NL" sz="1400" dirty="0"/>
              <a:t>Hierbij kan de patiënt voorwerpen ver weg niet scherp zien, maar wel nabijgelegen voorwerpen.</a:t>
            </a:r>
          </a:p>
          <a:p>
            <a:r>
              <a:rPr lang="nl-NL" sz="1400" dirty="0"/>
              <a:t>Het is geen ziekte, maar een </a:t>
            </a:r>
            <a:r>
              <a:rPr lang="nl-NL" sz="1400" b="1" dirty="0"/>
              <a:t>refractiefout</a:t>
            </a:r>
            <a:r>
              <a:rPr lang="nl-NL" sz="1400" dirty="0"/>
              <a:t> in het optische systeem van het oog.</a:t>
            </a:r>
          </a:p>
          <a:p>
            <a:pPr>
              <a:buFont typeface="Wingdings" panose="05000000000000000000" pitchFamily="2" charset="2"/>
              <a:buChar char="Ø"/>
            </a:pPr>
            <a:r>
              <a:rPr lang="nl-NL" sz="1400" dirty="0"/>
              <a:t> Een </a:t>
            </a:r>
            <a:r>
              <a:rPr lang="nl-NL" sz="1400" b="1" dirty="0"/>
              <a:t>verminderd accommodatievermogen</a:t>
            </a:r>
            <a:r>
              <a:rPr lang="nl-NL" sz="1400" dirty="0"/>
              <a:t> van het oog;</a:t>
            </a:r>
          </a:p>
          <a:p>
            <a:pPr>
              <a:buFont typeface="Wingdings" panose="05000000000000000000" pitchFamily="2" charset="2"/>
              <a:buChar char="Ø"/>
            </a:pPr>
            <a:r>
              <a:rPr lang="nl-NL" sz="1400" dirty="0"/>
              <a:t> Een ‘</a:t>
            </a:r>
            <a:r>
              <a:rPr lang="nl-NL" sz="1400" b="1" dirty="0"/>
              <a:t>te lang</a:t>
            </a:r>
            <a:r>
              <a:rPr lang="nl-NL" sz="1400" dirty="0"/>
              <a:t>’ oog;</a:t>
            </a:r>
          </a:p>
          <a:p>
            <a:pPr>
              <a:buFont typeface="Wingdings" panose="05000000000000000000" pitchFamily="2" charset="2"/>
              <a:buChar char="Ø"/>
            </a:pPr>
            <a:r>
              <a:rPr lang="nl-NL" sz="1400" dirty="0"/>
              <a:t> Een </a:t>
            </a:r>
            <a:r>
              <a:rPr lang="nl-NL" sz="1400" b="1" dirty="0"/>
              <a:t>lichtjes platter </a:t>
            </a:r>
            <a:r>
              <a:rPr lang="nl-NL" sz="1400" dirty="0"/>
              <a:t>oog.</a:t>
            </a:r>
          </a:p>
          <a:p>
            <a:pPr>
              <a:buFont typeface="Wingdings" panose="05000000000000000000" pitchFamily="2" charset="2"/>
              <a:buChar char="Ø"/>
            </a:pPr>
            <a:endParaRPr lang="nl-NL" sz="1400" dirty="0"/>
          </a:p>
          <a:p>
            <a:pPr marL="0" indent="0">
              <a:buNone/>
            </a:pPr>
            <a:r>
              <a:rPr lang="nl-NL" sz="1400" dirty="0"/>
              <a:t>De afbeelding die de patiënt ziet wordt vóór het netvlies scherp geprojecteerd, in plaats van er óp (</a:t>
            </a:r>
            <a:r>
              <a:rPr lang="nl-NL" sz="1400" i="1" dirty="0"/>
              <a:t>afbeelding B</a:t>
            </a:r>
            <a:r>
              <a:rPr lang="nl-NL" sz="1400" dirty="0"/>
              <a:t>).</a:t>
            </a:r>
          </a:p>
          <a:p>
            <a:pPr marL="0" indent="0">
              <a:buNone/>
            </a:pPr>
            <a:r>
              <a:rPr lang="nl-NL" sz="1400" dirty="0"/>
              <a:t>De ooglengte is dan dus te lang en de ooglens te sterk. Bijziendheid is vaak erfelijk bepaald.</a:t>
            </a:r>
          </a:p>
          <a:p>
            <a:pPr marL="0" indent="0">
              <a:buNone/>
            </a:pPr>
            <a:r>
              <a:rPr lang="nl-NL" sz="1400" dirty="0"/>
              <a:t>Wat te doen: </a:t>
            </a:r>
          </a:p>
          <a:p>
            <a:r>
              <a:rPr lang="nl-NL" sz="1400" dirty="0"/>
              <a:t>Een bril of contactlenzen met </a:t>
            </a:r>
            <a:r>
              <a:rPr lang="nl-NL" sz="1400" b="1" dirty="0"/>
              <a:t>negatieve</a:t>
            </a:r>
            <a:r>
              <a:rPr lang="nl-NL" sz="1400" dirty="0"/>
              <a:t> (-) lenzen.</a:t>
            </a:r>
          </a:p>
        </p:txBody>
      </p:sp>
      <p:sp>
        <p:nvSpPr>
          <p:cNvPr id="13" name="Oval 1">
            <a:extLst>
              <a:ext uri="{FF2B5EF4-FFF2-40B4-BE49-F238E27FC236}">
                <a16:creationId xmlns:a16="http://schemas.microsoft.com/office/drawing/2014/main" id="{F1D6E6C0-11C7-4A38-BD12-80741960B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decorative circles">
            <a:extLst>
              <a:ext uri="{FF2B5EF4-FFF2-40B4-BE49-F238E27FC236}">
                <a16:creationId xmlns:a16="http://schemas.microsoft.com/office/drawing/2014/main" id="{2B16E781-E64A-4007-B0F1-5A50135A42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16" name="Oval 15">
              <a:extLst>
                <a:ext uri="{FF2B5EF4-FFF2-40B4-BE49-F238E27FC236}">
                  <a16:creationId xmlns:a16="http://schemas.microsoft.com/office/drawing/2014/main" id="{6F5849D6-7C1F-435A-8BEB-2A37173B6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C6C5D90-0568-4F1C-9392-536D4E32E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69E425-421F-469A-9C32-9FB5C16E5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C31A526-345A-4A63-BA59-FF91204E9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27432B5-3C17-4415-B09A-67FCBD63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E4DDCC-A5A9-4365-876A-7992F2CF4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5DB42D-36BB-41F6-A512-3AFDD33AD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3F45BD-67A0-4732-B626-9ECB4B18E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Emmetropie (A), myopie (B), hypermetropie (C), astigmatisme (D).  ">
            <a:extLst>
              <a:ext uri="{FF2B5EF4-FFF2-40B4-BE49-F238E27FC236}">
                <a16:creationId xmlns:a16="http://schemas.microsoft.com/office/drawing/2014/main" id="{6E636885-9AC2-4E32-8915-90724E676C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5422" y="2047562"/>
            <a:ext cx="3475314" cy="276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7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el 1">
            <a:extLst>
              <a:ext uri="{FF2B5EF4-FFF2-40B4-BE49-F238E27FC236}">
                <a16:creationId xmlns:a16="http://schemas.microsoft.com/office/drawing/2014/main" id="{79D85991-760A-48F3-9C4C-50D00E7BC4CE}"/>
              </a:ext>
            </a:extLst>
          </p:cNvPr>
          <p:cNvSpPr>
            <a:spLocks noGrp="1"/>
          </p:cNvSpPr>
          <p:nvPr>
            <p:ph type="title"/>
          </p:nvPr>
        </p:nvSpPr>
        <p:spPr>
          <a:xfrm>
            <a:off x="777240" y="777240"/>
            <a:ext cx="4606280" cy="1970721"/>
          </a:xfrm>
        </p:spPr>
        <p:txBody>
          <a:bodyPr anchor="b">
            <a:normAutofit/>
          </a:bodyPr>
          <a:lstStyle/>
          <a:p>
            <a:r>
              <a:rPr lang="nl-NL" sz="4400" dirty="0"/>
              <a:t>Hypermetropie (verziendheid)</a:t>
            </a:r>
          </a:p>
        </p:txBody>
      </p:sp>
      <p:sp>
        <p:nvSpPr>
          <p:cNvPr id="3" name="Tijdelijke aanduiding voor inhoud 2">
            <a:extLst>
              <a:ext uri="{FF2B5EF4-FFF2-40B4-BE49-F238E27FC236}">
                <a16:creationId xmlns:a16="http://schemas.microsoft.com/office/drawing/2014/main" id="{3D91CFC9-03A1-47AB-8D58-B8BFE3CF29FE}"/>
              </a:ext>
            </a:extLst>
          </p:cNvPr>
          <p:cNvSpPr>
            <a:spLocks noGrp="1"/>
          </p:cNvSpPr>
          <p:nvPr>
            <p:ph idx="1"/>
          </p:nvPr>
        </p:nvSpPr>
        <p:spPr>
          <a:xfrm>
            <a:off x="777240" y="2813822"/>
            <a:ext cx="4606280" cy="3266938"/>
          </a:xfrm>
        </p:spPr>
        <p:txBody>
          <a:bodyPr anchor="t">
            <a:normAutofit/>
          </a:bodyPr>
          <a:lstStyle/>
          <a:p>
            <a:r>
              <a:rPr lang="nl-NL" sz="1500" dirty="0"/>
              <a:t>Een oogafwijking waarbij een persoon zonder accommodatie van het oog niet scherp kan zien, door:</a:t>
            </a:r>
          </a:p>
          <a:p>
            <a:pPr>
              <a:buFont typeface="Wingdings" panose="05000000000000000000" pitchFamily="2" charset="2"/>
              <a:buChar char="Ø"/>
            </a:pPr>
            <a:r>
              <a:rPr lang="nl-NL" sz="1500" dirty="0"/>
              <a:t> Een te kort oog;</a:t>
            </a:r>
          </a:p>
          <a:p>
            <a:pPr>
              <a:buFont typeface="Wingdings" panose="05000000000000000000" pitchFamily="2" charset="2"/>
              <a:buChar char="Ø"/>
            </a:pPr>
            <a:r>
              <a:rPr lang="nl-NL" sz="1500" dirty="0"/>
              <a:t> Een te geringe sterkte van het brekend stelsel van het oog (hoornvlies plus ooglens).</a:t>
            </a:r>
          </a:p>
          <a:p>
            <a:pPr marL="0" indent="0">
              <a:buNone/>
            </a:pPr>
            <a:r>
              <a:rPr lang="nl-NL" sz="1500" dirty="0"/>
              <a:t>Het beeld van voorwerpen wordt ‘achter het netvlies’ gevormd (</a:t>
            </a:r>
            <a:r>
              <a:rPr lang="nl-NL" sz="1500" i="1" dirty="0"/>
              <a:t>zie afbeelding c</a:t>
            </a:r>
            <a:r>
              <a:rPr lang="nl-NL" sz="1500" dirty="0"/>
              <a:t>).</a:t>
            </a:r>
          </a:p>
          <a:p>
            <a:pPr marL="0" indent="0">
              <a:buNone/>
            </a:pPr>
            <a:r>
              <a:rPr lang="nl-NL" sz="1500" dirty="0"/>
              <a:t>Wat te doen: een bril of contactlenzen met positieve (+) glazen.</a:t>
            </a:r>
          </a:p>
        </p:txBody>
      </p:sp>
      <p:sp>
        <p:nvSpPr>
          <p:cNvPr id="32"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34"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5" name="Oval 34">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Emmetropie (A), myopie (B), hypermetropie (C), astigmatisme (D).  ">
            <a:extLst>
              <a:ext uri="{FF2B5EF4-FFF2-40B4-BE49-F238E27FC236}">
                <a16:creationId xmlns:a16="http://schemas.microsoft.com/office/drawing/2014/main" id="{A54BEAE6-0393-409C-943D-53C6692F90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0025" y="2910024"/>
            <a:ext cx="3536756" cy="281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9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8E18AC-903E-4B46-8CC0-FE20E612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DEE38FB-0763-470C-8A5E-44456B513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el 1">
            <a:extLst>
              <a:ext uri="{FF2B5EF4-FFF2-40B4-BE49-F238E27FC236}">
                <a16:creationId xmlns:a16="http://schemas.microsoft.com/office/drawing/2014/main" id="{CDE0E6ED-E5C6-4362-AA5B-298E85584606}"/>
              </a:ext>
            </a:extLst>
          </p:cNvPr>
          <p:cNvSpPr>
            <a:spLocks noGrp="1"/>
          </p:cNvSpPr>
          <p:nvPr>
            <p:ph type="title"/>
          </p:nvPr>
        </p:nvSpPr>
        <p:spPr>
          <a:xfrm>
            <a:off x="777240" y="777240"/>
            <a:ext cx="4606280" cy="1669983"/>
          </a:xfrm>
        </p:spPr>
        <p:txBody>
          <a:bodyPr anchor="b">
            <a:normAutofit/>
          </a:bodyPr>
          <a:lstStyle/>
          <a:p>
            <a:r>
              <a:rPr lang="nl-NL" sz="3100" dirty="0"/>
              <a:t>Presbyopie (ouderdomsverziendheid)</a:t>
            </a:r>
          </a:p>
        </p:txBody>
      </p:sp>
      <p:sp>
        <p:nvSpPr>
          <p:cNvPr id="3" name="Tijdelijke aanduiding voor inhoud 2">
            <a:extLst>
              <a:ext uri="{FF2B5EF4-FFF2-40B4-BE49-F238E27FC236}">
                <a16:creationId xmlns:a16="http://schemas.microsoft.com/office/drawing/2014/main" id="{EF12893D-5A38-49B6-8B23-C2EF7428846D}"/>
              </a:ext>
            </a:extLst>
          </p:cNvPr>
          <p:cNvSpPr>
            <a:spLocks noGrp="1"/>
          </p:cNvSpPr>
          <p:nvPr>
            <p:ph idx="1"/>
          </p:nvPr>
        </p:nvSpPr>
        <p:spPr>
          <a:xfrm>
            <a:off x="777240" y="2771774"/>
            <a:ext cx="4606280" cy="2747963"/>
          </a:xfrm>
        </p:spPr>
        <p:txBody>
          <a:bodyPr anchor="t">
            <a:normAutofit lnSpcReduction="10000"/>
          </a:bodyPr>
          <a:lstStyle/>
          <a:p>
            <a:r>
              <a:rPr lang="nl-NL" sz="1800" dirty="0"/>
              <a:t>Met het toenemen van de leeftijd neemt het vermogen om te accommoderen af door stugheid van de lens (de elasticiteit neemt hiervan af).</a:t>
            </a:r>
          </a:p>
          <a:p>
            <a:r>
              <a:rPr lang="nl-NL" sz="1800" dirty="0"/>
              <a:t>De lens verandert steeds moeilijker van vorm.</a:t>
            </a:r>
          </a:p>
          <a:p>
            <a:r>
              <a:rPr lang="nl-NL" sz="1800" dirty="0"/>
              <a:t>Vanaf ongeveer 45 jaar kan iemand hier al klachten van krijgen (boek verder van zich afhouden of de menukaart in een restaurant minder goed kunnen lezen).</a:t>
            </a:r>
          </a:p>
        </p:txBody>
      </p:sp>
      <p:sp>
        <p:nvSpPr>
          <p:cNvPr id="13" name="Oval 1">
            <a:extLst>
              <a:ext uri="{FF2B5EF4-FFF2-40B4-BE49-F238E27FC236}">
                <a16:creationId xmlns:a16="http://schemas.microsoft.com/office/drawing/2014/main" id="{F1D6E6C0-11C7-4A38-BD12-80741960B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decorative circles">
            <a:extLst>
              <a:ext uri="{FF2B5EF4-FFF2-40B4-BE49-F238E27FC236}">
                <a16:creationId xmlns:a16="http://schemas.microsoft.com/office/drawing/2014/main" id="{2B16E781-E64A-4007-B0F1-5A50135A42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16" name="Oval 15">
              <a:extLst>
                <a:ext uri="{FF2B5EF4-FFF2-40B4-BE49-F238E27FC236}">
                  <a16:creationId xmlns:a16="http://schemas.microsoft.com/office/drawing/2014/main" id="{6F5849D6-7C1F-435A-8BEB-2A37173B6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C6C5D90-0568-4F1C-9392-536D4E32E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69E425-421F-469A-9C32-9FB5C16E5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C31A526-345A-4A63-BA59-FF91204E9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27432B5-3C17-4415-B09A-67FCBD63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E4DDCC-A5A9-4365-876A-7992F2CF4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5DB42D-36BB-41F6-A512-3AFDD33AD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3F45BD-67A0-4732-B626-9ECB4B18E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Onlinemedia 3" title="Wat veroorzaakt wazig zicht boven de 40? Wat is presbyopie of leeftijdsverziendheid?">
            <a:hlinkClick r:id="" action="ppaction://media"/>
            <a:extLst>
              <a:ext uri="{FF2B5EF4-FFF2-40B4-BE49-F238E27FC236}">
                <a16:creationId xmlns:a16="http://schemas.microsoft.com/office/drawing/2014/main" id="{392C188F-D20B-4444-A266-210EFB0E6A5C}"/>
              </a:ext>
            </a:extLst>
          </p:cNvPr>
          <p:cNvPicPr>
            <a:picLocks noRot="1" noChangeAspect="1"/>
          </p:cNvPicPr>
          <p:nvPr>
            <a:videoFile r:link="rId1"/>
          </p:nvPr>
        </p:nvPicPr>
        <p:blipFill>
          <a:blip r:embed="rId3"/>
          <a:stretch>
            <a:fillRect/>
          </a:stretch>
        </p:blipFill>
        <p:spPr>
          <a:xfrm>
            <a:off x="7425422" y="2447223"/>
            <a:ext cx="3475314" cy="1963552"/>
          </a:xfrm>
          <a:prstGeom prst="rect">
            <a:avLst/>
          </a:prstGeom>
        </p:spPr>
      </p:pic>
    </p:spTree>
    <p:extLst>
      <p:ext uri="{BB962C8B-B14F-4D97-AF65-F5344CB8AC3E}">
        <p14:creationId xmlns:p14="http://schemas.microsoft.com/office/powerpoint/2010/main" val="21975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el 1">
            <a:extLst>
              <a:ext uri="{FF2B5EF4-FFF2-40B4-BE49-F238E27FC236}">
                <a16:creationId xmlns:a16="http://schemas.microsoft.com/office/drawing/2014/main" id="{6BDFD7CE-6FAC-4248-BCB3-E8B85364BCA5}"/>
              </a:ext>
            </a:extLst>
          </p:cNvPr>
          <p:cNvSpPr>
            <a:spLocks noGrp="1"/>
          </p:cNvSpPr>
          <p:nvPr>
            <p:ph type="title"/>
          </p:nvPr>
        </p:nvSpPr>
        <p:spPr>
          <a:xfrm>
            <a:off x="777240" y="777240"/>
            <a:ext cx="4606280" cy="2089785"/>
          </a:xfrm>
        </p:spPr>
        <p:txBody>
          <a:bodyPr anchor="b">
            <a:normAutofit/>
          </a:bodyPr>
          <a:lstStyle/>
          <a:p>
            <a:r>
              <a:rPr lang="nl-NL" sz="4400" dirty="0"/>
              <a:t>Astigmatisme (cilinderafwijking)</a:t>
            </a:r>
          </a:p>
        </p:txBody>
      </p:sp>
      <p:sp>
        <p:nvSpPr>
          <p:cNvPr id="3" name="Tijdelijke aanduiding voor inhoud 2">
            <a:extLst>
              <a:ext uri="{FF2B5EF4-FFF2-40B4-BE49-F238E27FC236}">
                <a16:creationId xmlns:a16="http://schemas.microsoft.com/office/drawing/2014/main" id="{E7AAC74A-CF02-436A-8A03-41084D590E34}"/>
              </a:ext>
            </a:extLst>
          </p:cNvPr>
          <p:cNvSpPr>
            <a:spLocks noGrp="1"/>
          </p:cNvSpPr>
          <p:nvPr>
            <p:ph idx="1"/>
          </p:nvPr>
        </p:nvSpPr>
        <p:spPr>
          <a:xfrm>
            <a:off x="701936" y="3089764"/>
            <a:ext cx="4606280" cy="2747963"/>
          </a:xfrm>
        </p:spPr>
        <p:txBody>
          <a:bodyPr anchor="t">
            <a:normAutofit/>
          </a:bodyPr>
          <a:lstStyle/>
          <a:p>
            <a:r>
              <a:rPr lang="nl-NL" sz="1800" dirty="0"/>
              <a:t>Als de lichtbreking in het oog in de ene richting anders is dan in de andere richting, wat voor een onscherp beeld zorgt op de gele vlek (doordat het hoornvlies niet regelmatig is).</a:t>
            </a:r>
          </a:p>
          <a:p>
            <a:r>
              <a:rPr lang="nl-NL" sz="1800" dirty="0"/>
              <a:t>Vaak is het oog niet rond, maar meer ovaalvormig (zoals een rugbybal).</a:t>
            </a:r>
          </a:p>
        </p:txBody>
      </p:sp>
      <p:grpSp>
        <p:nvGrpSpPr>
          <p:cNvPr id="52"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53" name="Oval 52">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Afbeeldingsresultaat voor cilinderafwijking">
            <a:extLst>
              <a:ext uri="{FF2B5EF4-FFF2-40B4-BE49-F238E27FC236}">
                <a16:creationId xmlns:a16="http://schemas.microsoft.com/office/drawing/2014/main" id="{836B115D-6E8E-4B47-85D6-E541D2D832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r="23332" b="-1"/>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06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el 1">
            <a:extLst>
              <a:ext uri="{FF2B5EF4-FFF2-40B4-BE49-F238E27FC236}">
                <a16:creationId xmlns:a16="http://schemas.microsoft.com/office/drawing/2014/main" id="{1FEA6B3F-E337-489E-B362-55E16D6E357E}"/>
              </a:ext>
            </a:extLst>
          </p:cNvPr>
          <p:cNvSpPr>
            <a:spLocks noGrp="1"/>
          </p:cNvSpPr>
          <p:nvPr>
            <p:ph type="title"/>
          </p:nvPr>
        </p:nvSpPr>
        <p:spPr>
          <a:xfrm>
            <a:off x="777240" y="777240"/>
            <a:ext cx="4606280" cy="1970721"/>
          </a:xfrm>
        </p:spPr>
        <p:txBody>
          <a:bodyPr anchor="b">
            <a:normAutofit/>
          </a:bodyPr>
          <a:lstStyle/>
          <a:p>
            <a:r>
              <a:rPr lang="nl-NL" sz="4400" dirty="0"/>
              <a:t>Strabismus (scheelzien)</a:t>
            </a:r>
          </a:p>
        </p:txBody>
      </p:sp>
      <p:sp>
        <p:nvSpPr>
          <p:cNvPr id="3" name="Tijdelijke aanduiding voor inhoud 2">
            <a:extLst>
              <a:ext uri="{FF2B5EF4-FFF2-40B4-BE49-F238E27FC236}">
                <a16:creationId xmlns:a16="http://schemas.microsoft.com/office/drawing/2014/main" id="{EBB7E0CF-6F64-4ED6-96BE-7F9CA1CAA1EA}"/>
              </a:ext>
            </a:extLst>
          </p:cNvPr>
          <p:cNvSpPr>
            <a:spLocks noGrp="1"/>
          </p:cNvSpPr>
          <p:nvPr>
            <p:ph idx="1"/>
          </p:nvPr>
        </p:nvSpPr>
        <p:spPr>
          <a:xfrm>
            <a:off x="701936" y="3042139"/>
            <a:ext cx="4606280" cy="2747963"/>
          </a:xfrm>
        </p:spPr>
        <p:txBody>
          <a:bodyPr anchor="t">
            <a:normAutofit/>
          </a:bodyPr>
          <a:lstStyle/>
          <a:p>
            <a:r>
              <a:rPr lang="nl-NL" sz="1400" dirty="0"/>
              <a:t>Scheelzien, loensen, strabisme of strabismus is een oogafwijking waarbij de ogen niet in dezelfde richting kijken.</a:t>
            </a:r>
          </a:p>
          <a:p>
            <a:pPr>
              <a:buFont typeface="Wingdings" panose="05000000000000000000" pitchFamily="2" charset="2"/>
              <a:buChar char="Ø"/>
            </a:pPr>
            <a:r>
              <a:rPr lang="nl-NL" sz="1400" dirty="0"/>
              <a:t> </a:t>
            </a:r>
            <a:r>
              <a:rPr lang="nl-NL" sz="1400" b="1" dirty="0"/>
              <a:t>Manifest</a:t>
            </a:r>
            <a:r>
              <a:rPr lang="nl-NL" sz="1400" dirty="0"/>
              <a:t> scheelzien: de oogassen zijn niet op hetzelfde punt gericht.</a:t>
            </a:r>
          </a:p>
          <a:p>
            <a:pPr>
              <a:buFont typeface="Wingdings" panose="05000000000000000000" pitchFamily="2" charset="2"/>
              <a:buChar char="Ø"/>
            </a:pPr>
            <a:r>
              <a:rPr lang="nl-NL" sz="1400" dirty="0"/>
              <a:t> </a:t>
            </a:r>
            <a:r>
              <a:rPr lang="nl-NL" sz="1400" b="1" dirty="0"/>
              <a:t>Latent</a:t>
            </a:r>
            <a:r>
              <a:rPr lang="nl-NL" sz="1400" dirty="0"/>
              <a:t> scheelzien: de ogen zijn op hetzelfde punt gericht wanneer beide ogen open zijn, maar als één oog afgedekt wordt, dan neemt dat oog de rustpositie in.</a:t>
            </a:r>
          </a:p>
          <a:p>
            <a:pPr marL="0" indent="0">
              <a:buNone/>
            </a:pPr>
            <a:endParaRPr lang="nl-NL" sz="1400" dirty="0"/>
          </a:p>
          <a:p>
            <a:pPr marL="0" indent="0">
              <a:buNone/>
            </a:pPr>
            <a:r>
              <a:rPr lang="nl-NL" sz="1400" dirty="0"/>
              <a:t>Risico: door scheelzien kan een lui oog (</a:t>
            </a:r>
            <a:r>
              <a:rPr lang="nl-NL" sz="1400" i="1" dirty="0"/>
              <a:t>amblyopie</a:t>
            </a:r>
            <a:r>
              <a:rPr lang="nl-NL" sz="1400" dirty="0"/>
              <a:t>) ontstaan.</a:t>
            </a:r>
          </a:p>
        </p:txBody>
      </p:sp>
      <p:grpSp>
        <p:nvGrpSpPr>
          <p:cNvPr id="75"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76" name="Oval 75">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Strabismus (Scheelzien) -">
            <a:extLst>
              <a:ext uri="{FF2B5EF4-FFF2-40B4-BE49-F238E27FC236}">
                <a16:creationId xmlns:a16="http://schemas.microsoft.com/office/drawing/2014/main" id="{A01F6778-529C-4D51-B3D4-7C61393E1A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75" r="9627" b="3"/>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78272"/>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E83C1F785C764F9A38FCBEC29DD7B3" ma:contentTypeVersion="10" ma:contentTypeDescription="Een nieuw document maken." ma:contentTypeScope="" ma:versionID="0fb06cb005f37fafc9543f4e2c773577">
  <xsd:schema xmlns:xsd="http://www.w3.org/2001/XMLSchema" xmlns:xs="http://www.w3.org/2001/XMLSchema" xmlns:p="http://schemas.microsoft.com/office/2006/metadata/properties" xmlns:ns3="fe7f3640-dee9-45f0-a89d-e6c05832ed7a" xmlns:ns4="9912d8de-1901-472a-966c-e2330e0360c6" targetNamespace="http://schemas.microsoft.com/office/2006/metadata/properties" ma:root="true" ma:fieldsID="94563ff4be7fab35ddba5810d93998b2" ns3:_="" ns4:_="">
    <xsd:import namespace="fe7f3640-dee9-45f0-a89d-e6c05832ed7a"/>
    <xsd:import namespace="9912d8de-1901-472a-966c-e2330e0360c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7f3640-dee9-45f0-a89d-e6c05832ed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12d8de-1901-472a-966c-e2330e0360c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CC8699-31DB-4F7C-87E1-A768E8E612D5}">
  <ds:schemaRefs>
    <ds:schemaRef ds:uri="http://schemas.microsoft.com/sharepoint/v3/contenttype/forms"/>
  </ds:schemaRefs>
</ds:datastoreItem>
</file>

<file path=customXml/itemProps2.xml><?xml version="1.0" encoding="utf-8"?>
<ds:datastoreItem xmlns:ds="http://schemas.openxmlformats.org/officeDocument/2006/customXml" ds:itemID="{650E43B2-4B04-413F-A3AC-AB39F9C05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7f3640-dee9-45f0-a89d-e6c05832ed7a"/>
    <ds:schemaRef ds:uri="9912d8de-1901-472a-966c-e2330e036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C8B916-7C0F-4306-8E00-594B8A5E0D3B}">
  <ds:schemaRefs>
    <ds:schemaRef ds:uri="http://schemas.microsoft.com/office/infopath/2007/PartnerControls"/>
    <ds:schemaRef ds:uri="fe7f3640-dee9-45f0-a89d-e6c05832ed7a"/>
    <ds:schemaRef ds:uri="http://purl.org/dc/elements/1.1/"/>
    <ds:schemaRef ds:uri="http://purl.org/dc/dcmitype/"/>
    <ds:schemaRef ds:uri="http://schemas.microsoft.com/office/2006/documentManagement/types"/>
    <ds:schemaRef ds:uri="http://schemas.openxmlformats.org/package/2006/metadata/core-properties"/>
    <ds:schemaRef ds:uri="9912d8de-1901-472a-966c-e2330e0360c6"/>
    <ds:schemaRef ds:uri="http://purl.org/dc/term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TotalTime>
  <Words>1059</Words>
  <Application>Microsoft Office PowerPoint</Application>
  <PresentationFormat>Breedbeeld</PresentationFormat>
  <Paragraphs>99</Paragraphs>
  <Slides>14</Slides>
  <Notes>3</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Gill Sans Nova</vt:lpstr>
      <vt:lpstr>Verdana</vt:lpstr>
      <vt:lpstr>Wingdings</vt:lpstr>
      <vt:lpstr>ConfettiVTI</vt:lpstr>
      <vt:lpstr>Refractieafwijkingen en visusproblematiek</vt:lpstr>
      <vt:lpstr>Inhoud deze les</vt:lpstr>
      <vt:lpstr>Refractieafwijkingen</vt:lpstr>
      <vt:lpstr>Emmotropie</vt:lpstr>
      <vt:lpstr>Myopie (bijziendheid)</vt:lpstr>
      <vt:lpstr>Hypermetropie (verziendheid)</vt:lpstr>
      <vt:lpstr>Presbyopie (ouderdomsverziendheid)</vt:lpstr>
      <vt:lpstr>Astigmatisme (cilinderafwijking)</vt:lpstr>
      <vt:lpstr>Strabismus (scheelzien)</vt:lpstr>
      <vt:lpstr>Glaucoom</vt:lpstr>
      <vt:lpstr>Cataract (grijze staar)</vt:lpstr>
      <vt:lpstr>Maculadegeneratie</vt:lpstr>
      <vt:lpstr>Ablatio retinae (netvliesloslating)</vt:lpstr>
      <vt:lpstr>Retinopathie (ziekte van het netvlies)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Refractieafwijkingen en visusproblematiek</dc:title>
  <dc:creator>Hanneke van Tuinen</dc:creator>
  <cp:lastModifiedBy>Hanneke van Tuinen</cp:lastModifiedBy>
  <cp:revision>2</cp:revision>
  <dcterms:created xsi:type="dcterms:W3CDTF">2021-03-18T08:28:59Z</dcterms:created>
  <dcterms:modified xsi:type="dcterms:W3CDTF">2021-03-18T08:39:07Z</dcterms:modified>
</cp:coreProperties>
</file>